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60" r:id="rId5"/>
    <p:sldId id="259" r:id="rId6"/>
    <p:sldId id="261" r:id="rId7"/>
    <p:sldId id="263" r:id="rId8"/>
    <p:sldId id="266" r:id="rId9"/>
    <p:sldId id="262" r:id="rId10"/>
    <p:sldId id="264" r:id="rId11"/>
    <p:sldId id="265" r:id="rId12"/>
    <p:sldId id="267" r:id="rId13"/>
    <p:sldId id="268" r:id="rId14"/>
    <p:sldId id="269" r:id="rId15"/>
    <p:sldId id="276" r:id="rId16"/>
    <p:sldId id="277" r:id="rId17"/>
    <p:sldId id="278" r:id="rId18"/>
    <p:sldId id="279" r:id="rId19"/>
    <p:sldId id="271" r:id="rId20"/>
    <p:sldId id="272" r:id="rId21"/>
    <p:sldId id="273" r:id="rId22"/>
    <p:sldId id="274" r:id="rId23"/>
    <p:sldId id="270" r:id="rId24"/>
    <p:sldId id="280" r:id="rId25"/>
    <p:sldId id="281" r:id="rId26"/>
    <p:sldId id="282" r:id="rId27"/>
    <p:sldId id="283" r:id="rId28"/>
    <p:sldId id="284" r:id="rId29"/>
    <p:sldId id="28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82835" autoAdjust="0"/>
  </p:normalViewPr>
  <p:slideViewPr>
    <p:cSldViewPr snapToGrid="0">
      <p:cViewPr>
        <p:scale>
          <a:sx n="54" d="100"/>
          <a:sy n="54" d="100"/>
        </p:scale>
        <p:origin x="1082" y="2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86A1D-1E03-4C6F-8517-9F98F01EC8EB}" type="datetimeFigureOut">
              <a:rPr lang="en-US" smtClean="0"/>
              <a:t>3/30/2019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BC9BCE-EC1E-4A17-AF54-FE37AC245520}" type="slidenum">
              <a:rPr lang="en-US" smtClean="0"/>
              <a:t>‹#›</a:t>
            </a:fld>
            <a:endParaRPr lang="en-US"/>
          </a:p>
        </p:txBody>
      </p:sp>
    </p:spTree>
    <p:extLst>
      <p:ext uri="{BB962C8B-B14F-4D97-AF65-F5344CB8AC3E}">
        <p14:creationId xmlns:p14="http://schemas.microsoft.com/office/powerpoint/2010/main" val="1531069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modifications play an important role in stability of eukaryotic genomes by taking part in crucial biological mechanisms like DNA repair and gene expression/regularization.</a:t>
            </a:r>
          </a:p>
          <a:p>
            <a:endParaRPr lang="en-US" dirty="0"/>
          </a:p>
        </p:txBody>
      </p:sp>
      <p:sp>
        <p:nvSpPr>
          <p:cNvPr id="4" name="Slide Number Placeholder 3"/>
          <p:cNvSpPr>
            <a:spLocks noGrp="1"/>
          </p:cNvSpPr>
          <p:nvPr>
            <p:ph type="sldNum" sz="quarter" idx="5"/>
          </p:nvPr>
        </p:nvSpPr>
        <p:spPr/>
        <p:txBody>
          <a:bodyPr/>
          <a:lstStyle/>
          <a:p>
            <a:fld id="{B6BC9BCE-EC1E-4A17-AF54-FE37AC245520}" type="slidenum">
              <a:rPr lang="en-US" smtClean="0"/>
              <a:t>4</a:t>
            </a:fld>
            <a:endParaRPr lang="en-US"/>
          </a:p>
        </p:txBody>
      </p:sp>
    </p:spTree>
    <p:extLst>
      <p:ext uri="{BB962C8B-B14F-4D97-AF65-F5344CB8AC3E}">
        <p14:creationId xmlns:p14="http://schemas.microsoft.com/office/powerpoint/2010/main" val="2677931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7DF80-EAF4-4463-A255-EF1CFBC3A9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E312BE-ABA5-4024-AE94-D8B16677BA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508063-33C2-4200-AEF7-28B600A330C4}"/>
              </a:ext>
            </a:extLst>
          </p:cNvPr>
          <p:cNvSpPr>
            <a:spLocks noGrp="1"/>
          </p:cNvSpPr>
          <p:nvPr>
            <p:ph type="dt" sz="half" idx="10"/>
          </p:nvPr>
        </p:nvSpPr>
        <p:spPr/>
        <p:txBody>
          <a:bodyPr/>
          <a:lstStyle/>
          <a:p>
            <a:fld id="{58764389-0CE6-46C4-9DAC-BC1D032EFCA7}" type="datetimeFigureOut">
              <a:rPr lang="en-US" smtClean="0"/>
              <a:t>3/30/2019</a:t>
            </a:fld>
            <a:endParaRPr lang="en-US"/>
          </a:p>
        </p:txBody>
      </p:sp>
      <p:sp>
        <p:nvSpPr>
          <p:cNvPr id="5" name="Footer Placeholder 4">
            <a:extLst>
              <a:ext uri="{FF2B5EF4-FFF2-40B4-BE49-F238E27FC236}">
                <a16:creationId xmlns:a16="http://schemas.microsoft.com/office/drawing/2014/main" id="{06966127-C17C-405B-BCB9-AFFFC7203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FE409-61FF-4C89-AF52-852A24526017}"/>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3474173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36F0-FE5B-46C6-A3DE-60C5F68FFC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B9D064-5E7C-425B-9607-5775DA9F16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D58BD-B986-4E08-B6F8-355C2CC0CB9D}"/>
              </a:ext>
            </a:extLst>
          </p:cNvPr>
          <p:cNvSpPr>
            <a:spLocks noGrp="1"/>
          </p:cNvSpPr>
          <p:nvPr>
            <p:ph type="dt" sz="half" idx="10"/>
          </p:nvPr>
        </p:nvSpPr>
        <p:spPr/>
        <p:txBody>
          <a:bodyPr/>
          <a:lstStyle/>
          <a:p>
            <a:fld id="{58764389-0CE6-46C4-9DAC-BC1D032EFCA7}" type="datetimeFigureOut">
              <a:rPr lang="en-US" smtClean="0"/>
              <a:t>3/30/2019</a:t>
            </a:fld>
            <a:endParaRPr lang="en-US"/>
          </a:p>
        </p:txBody>
      </p:sp>
      <p:sp>
        <p:nvSpPr>
          <p:cNvPr id="5" name="Footer Placeholder 4">
            <a:extLst>
              <a:ext uri="{FF2B5EF4-FFF2-40B4-BE49-F238E27FC236}">
                <a16:creationId xmlns:a16="http://schemas.microsoft.com/office/drawing/2014/main" id="{0DCA6C38-A58D-4059-88E8-AB18D2B3AA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C18F7-AA9B-421D-994A-5D2C26768FEB}"/>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086975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42860-A694-428D-87E6-EC1E7B0A5C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91859F-3C54-44E9-966E-B2C102D129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24B63-7C03-418A-A3C5-739496879E34}"/>
              </a:ext>
            </a:extLst>
          </p:cNvPr>
          <p:cNvSpPr>
            <a:spLocks noGrp="1"/>
          </p:cNvSpPr>
          <p:nvPr>
            <p:ph type="dt" sz="half" idx="10"/>
          </p:nvPr>
        </p:nvSpPr>
        <p:spPr/>
        <p:txBody>
          <a:bodyPr/>
          <a:lstStyle/>
          <a:p>
            <a:fld id="{58764389-0CE6-46C4-9DAC-BC1D032EFCA7}" type="datetimeFigureOut">
              <a:rPr lang="en-US" smtClean="0"/>
              <a:t>3/30/2019</a:t>
            </a:fld>
            <a:endParaRPr lang="en-US"/>
          </a:p>
        </p:txBody>
      </p:sp>
      <p:sp>
        <p:nvSpPr>
          <p:cNvPr id="5" name="Footer Placeholder 4">
            <a:extLst>
              <a:ext uri="{FF2B5EF4-FFF2-40B4-BE49-F238E27FC236}">
                <a16:creationId xmlns:a16="http://schemas.microsoft.com/office/drawing/2014/main" id="{11044952-C8DE-4A1A-B9DF-D4D8F4B92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3AD23-9005-4F2B-A7E8-EA668CE40D80}"/>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3361148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9B93-8087-4AB2-82AC-31DAAAB09D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6AA6CC-EDB2-482E-AF2B-31FD992F58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55136-300A-431D-AB09-3FFDA4E26AFF}"/>
              </a:ext>
            </a:extLst>
          </p:cNvPr>
          <p:cNvSpPr>
            <a:spLocks noGrp="1"/>
          </p:cNvSpPr>
          <p:nvPr>
            <p:ph type="dt" sz="half" idx="10"/>
          </p:nvPr>
        </p:nvSpPr>
        <p:spPr/>
        <p:txBody>
          <a:bodyPr/>
          <a:lstStyle/>
          <a:p>
            <a:fld id="{58764389-0CE6-46C4-9DAC-BC1D032EFCA7}" type="datetimeFigureOut">
              <a:rPr lang="en-US" smtClean="0"/>
              <a:t>3/30/2019</a:t>
            </a:fld>
            <a:endParaRPr lang="en-US"/>
          </a:p>
        </p:txBody>
      </p:sp>
      <p:sp>
        <p:nvSpPr>
          <p:cNvPr id="5" name="Footer Placeholder 4">
            <a:extLst>
              <a:ext uri="{FF2B5EF4-FFF2-40B4-BE49-F238E27FC236}">
                <a16:creationId xmlns:a16="http://schemas.microsoft.com/office/drawing/2014/main" id="{EE0377BB-A75F-4BAA-B61B-0A559C6FF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FB45ED-90B8-42E1-8A69-1217ED939F3F}"/>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443361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5EC9B-F1A7-4605-A001-F7F38AA321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DE54C6-F285-4185-AD04-A27BBC391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BA656E-6897-47D4-BF9D-EE40AC9463D1}"/>
              </a:ext>
            </a:extLst>
          </p:cNvPr>
          <p:cNvSpPr>
            <a:spLocks noGrp="1"/>
          </p:cNvSpPr>
          <p:nvPr>
            <p:ph type="dt" sz="half" idx="10"/>
          </p:nvPr>
        </p:nvSpPr>
        <p:spPr/>
        <p:txBody>
          <a:bodyPr/>
          <a:lstStyle/>
          <a:p>
            <a:fld id="{58764389-0CE6-46C4-9DAC-BC1D032EFCA7}" type="datetimeFigureOut">
              <a:rPr lang="en-US" smtClean="0"/>
              <a:t>3/30/2019</a:t>
            </a:fld>
            <a:endParaRPr lang="en-US"/>
          </a:p>
        </p:txBody>
      </p:sp>
      <p:sp>
        <p:nvSpPr>
          <p:cNvPr id="5" name="Footer Placeholder 4">
            <a:extLst>
              <a:ext uri="{FF2B5EF4-FFF2-40B4-BE49-F238E27FC236}">
                <a16:creationId xmlns:a16="http://schemas.microsoft.com/office/drawing/2014/main" id="{B2E083DF-7304-4F22-8F28-11A47D1637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C90C7-C32E-4249-9944-896A63DEA3FE}"/>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880514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64B68-EB81-47CA-A03A-FCAAA60BB8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6C5299-6B67-4676-A6FA-63D1DCF7E0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8AE4DF-5A7A-4EE2-940E-A31390CDA0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EB2564-407D-4569-A017-B1695490D608}"/>
              </a:ext>
            </a:extLst>
          </p:cNvPr>
          <p:cNvSpPr>
            <a:spLocks noGrp="1"/>
          </p:cNvSpPr>
          <p:nvPr>
            <p:ph type="dt" sz="half" idx="10"/>
          </p:nvPr>
        </p:nvSpPr>
        <p:spPr/>
        <p:txBody>
          <a:bodyPr/>
          <a:lstStyle/>
          <a:p>
            <a:fld id="{58764389-0CE6-46C4-9DAC-BC1D032EFCA7}" type="datetimeFigureOut">
              <a:rPr lang="en-US" smtClean="0"/>
              <a:t>3/30/2019</a:t>
            </a:fld>
            <a:endParaRPr lang="en-US"/>
          </a:p>
        </p:txBody>
      </p:sp>
      <p:sp>
        <p:nvSpPr>
          <p:cNvPr id="6" name="Footer Placeholder 5">
            <a:extLst>
              <a:ext uri="{FF2B5EF4-FFF2-40B4-BE49-F238E27FC236}">
                <a16:creationId xmlns:a16="http://schemas.microsoft.com/office/drawing/2014/main" id="{FBA81856-5CF5-4828-9C5D-7183513AD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CFABA4-7462-4569-AA0D-2EFDF97AB942}"/>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618779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E2F6-BDB7-4400-8DD0-448C1ECC34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B0D652-45EA-4CE9-8AD4-E10A89C44B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700099-BCE1-451E-AFDA-B0AD6798B3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A34FB-82CE-433E-B7F7-9367449C37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6908F4-7293-4E9D-ADCB-FDE019C960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757A7D-E7A0-4F26-9735-ED51412B3C13}"/>
              </a:ext>
            </a:extLst>
          </p:cNvPr>
          <p:cNvSpPr>
            <a:spLocks noGrp="1"/>
          </p:cNvSpPr>
          <p:nvPr>
            <p:ph type="dt" sz="half" idx="10"/>
          </p:nvPr>
        </p:nvSpPr>
        <p:spPr/>
        <p:txBody>
          <a:bodyPr/>
          <a:lstStyle/>
          <a:p>
            <a:fld id="{58764389-0CE6-46C4-9DAC-BC1D032EFCA7}" type="datetimeFigureOut">
              <a:rPr lang="en-US" smtClean="0"/>
              <a:t>3/30/2019</a:t>
            </a:fld>
            <a:endParaRPr lang="en-US"/>
          </a:p>
        </p:txBody>
      </p:sp>
      <p:sp>
        <p:nvSpPr>
          <p:cNvPr id="8" name="Footer Placeholder 7">
            <a:extLst>
              <a:ext uri="{FF2B5EF4-FFF2-40B4-BE49-F238E27FC236}">
                <a16:creationId xmlns:a16="http://schemas.microsoft.com/office/drawing/2014/main" id="{E653CC7D-FF34-4040-8474-680D307602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198C26-B68B-4330-8011-92F44782A1E1}"/>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234745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AE84-2A5A-42DB-B774-73E84E5992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7F0283-FDCE-44C3-AD7C-23373CFF4B3D}"/>
              </a:ext>
            </a:extLst>
          </p:cNvPr>
          <p:cNvSpPr>
            <a:spLocks noGrp="1"/>
          </p:cNvSpPr>
          <p:nvPr>
            <p:ph type="dt" sz="half" idx="10"/>
          </p:nvPr>
        </p:nvSpPr>
        <p:spPr/>
        <p:txBody>
          <a:bodyPr/>
          <a:lstStyle/>
          <a:p>
            <a:fld id="{58764389-0CE6-46C4-9DAC-BC1D032EFCA7}" type="datetimeFigureOut">
              <a:rPr lang="en-US" smtClean="0"/>
              <a:t>3/30/2019</a:t>
            </a:fld>
            <a:endParaRPr lang="en-US"/>
          </a:p>
        </p:txBody>
      </p:sp>
      <p:sp>
        <p:nvSpPr>
          <p:cNvPr id="4" name="Footer Placeholder 3">
            <a:extLst>
              <a:ext uri="{FF2B5EF4-FFF2-40B4-BE49-F238E27FC236}">
                <a16:creationId xmlns:a16="http://schemas.microsoft.com/office/drawing/2014/main" id="{55CAB2D2-E113-4248-8503-1E7DDA67CD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59856B-3983-48A2-A583-1B0410D5DE69}"/>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67648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48E9D-2A34-4D0A-947B-29381D876A61}"/>
              </a:ext>
            </a:extLst>
          </p:cNvPr>
          <p:cNvSpPr>
            <a:spLocks noGrp="1"/>
          </p:cNvSpPr>
          <p:nvPr>
            <p:ph type="dt" sz="half" idx="10"/>
          </p:nvPr>
        </p:nvSpPr>
        <p:spPr/>
        <p:txBody>
          <a:bodyPr/>
          <a:lstStyle/>
          <a:p>
            <a:fld id="{58764389-0CE6-46C4-9DAC-BC1D032EFCA7}" type="datetimeFigureOut">
              <a:rPr lang="en-US" smtClean="0"/>
              <a:t>3/30/2019</a:t>
            </a:fld>
            <a:endParaRPr lang="en-US"/>
          </a:p>
        </p:txBody>
      </p:sp>
      <p:sp>
        <p:nvSpPr>
          <p:cNvPr id="3" name="Footer Placeholder 2">
            <a:extLst>
              <a:ext uri="{FF2B5EF4-FFF2-40B4-BE49-F238E27FC236}">
                <a16:creationId xmlns:a16="http://schemas.microsoft.com/office/drawing/2014/main" id="{78363D65-FD06-4F25-B5C0-CC5C6F5541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263B5B-A3FC-43A9-873B-CB3EF4BA33A9}"/>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578926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A66E-E81C-43EF-AE54-584A8B9F15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2BA9C5-A965-4306-8E0D-FA1E7AF51D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31A12D-AD04-4536-BDF2-5E849FF9B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F0561C-F72F-4AA1-A8F6-BDFBD40FFF28}"/>
              </a:ext>
            </a:extLst>
          </p:cNvPr>
          <p:cNvSpPr>
            <a:spLocks noGrp="1"/>
          </p:cNvSpPr>
          <p:nvPr>
            <p:ph type="dt" sz="half" idx="10"/>
          </p:nvPr>
        </p:nvSpPr>
        <p:spPr/>
        <p:txBody>
          <a:bodyPr/>
          <a:lstStyle/>
          <a:p>
            <a:fld id="{58764389-0CE6-46C4-9DAC-BC1D032EFCA7}" type="datetimeFigureOut">
              <a:rPr lang="en-US" smtClean="0"/>
              <a:t>3/30/2019</a:t>
            </a:fld>
            <a:endParaRPr lang="en-US"/>
          </a:p>
        </p:txBody>
      </p:sp>
      <p:sp>
        <p:nvSpPr>
          <p:cNvPr id="6" name="Footer Placeholder 5">
            <a:extLst>
              <a:ext uri="{FF2B5EF4-FFF2-40B4-BE49-F238E27FC236}">
                <a16:creationId xmlns:a16="http://schemas.microsoft.com/office/drawing/2014/main" id="{2164396C-CB2D-4B26-AC74-49FA9107EB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C3388-46D2-4988-8C03-ACFE8967C788}"/>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494218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B62C4-EAB6-4EBD-8524-D0AB30050D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1DA543-8DEE-4518-9877-072AE253F2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ACFCD5-D67D-476E-A28A-D01E8A31E1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A4ECDF-FAE1-47EE-95BF-D4431F3ECCD7}"/>
              </a:ext>
            </a:extLst>
          </p:cNvPr>
          <p:cNvSpPr>
            <a:spLocks noGrp="1"/>
          </p:cNvSpPr>
          <p:nvPr>
            <p:ph type="dt" sz="half" idx="10"/>
          </p:nvPr>
        </p:nvSpPr>
        <p:spPr/>
        <p:txBody>
          <a:bodyPr/>
          <a:lstStyle/>
          <a:p>
            <a:fld id="{58764389-0CE6-46C4-9DAC-BC1D032EFCA7}" type="datetimeFigureOut">
              <a:rPr lang="en-US" smtClean="0"/>
              <a:t>3/30/2019</a:t>
            </a:fld>
            <a:endParaRPr lang="en-US"/>
          </a:p>
        </p:txBody>
      </p:sp>
      <p:sp>
        <p:nvSpPr>
          <p:cNvPr id="6" name="Footer Placeholder 5">
            <a:extLst>
              <a:ext uri="{FF2B5EF4-FFF2-40B4-BE49-F238E27FC236}">
                <a16:creationId xmlns:a16="http://schemas.microsoft.com/office/drawing/2014/main" id="{18431B05-BF14-4692-9A6E-56C306563F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E0E0CF-F84E-4284-8AC4-D2C15682E372}"/>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275319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1A140B-E0A3-481E-AA8D-1371ED2AE0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0F2284-70E0-4B1B-9690-0E3AC9BB5B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C12C19-8A97-425A-A435-365018209A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764389-0CE6-46C4-9DAC-BC1D032EFCA7}" type="datetimeFigureOut">
              <a:rPr lang="en-US" smtClean="0"/>
              <a:t>3/30/2019</a:t>
            </a:fld>
            <a:endParaRPr lang="en-US"/>
          </a:p>
        </p:txBody>
      </p:sp>
      <p:sp>
        <p:nvSpPr>
          <p:cNvPr id="5" name="Footer Placeholder 4">
            <a:extLst>
              <a:ext uri="{FF2B5EF4-FFF2-40B4-BE49-F238E27FC236}">
                <a16:creationId xmlns:a16="http://schemas.microsoft.com/office/drawing/2014/main" id="{F7AAD8BB-B5AA-4FB0-B034-D653A726B2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41EFF-7D6A-476D-95DE-FE12B2CABB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A96FE-56EE-4975-8288-16D208B4B725}" type="slidenum">
              <a:rPr lang="en-US" smtClean="0"/>
              <a:t>‹#›</a:t>
            </a:fld>
            <a:endParaRPr lang="en-US"/>
          </a:p>
        </p:txBody>
      </p:sp>
    </p:spTree>
    <p:extLst>
      <p:ext uri="{BB962C8B-B14F-4D97-AF65-F5344CB8AC3E}">
        <p14:creationId xmlns:p14="http://schemas.microsoft.com/office/powerpoint/2010/main" val="1058895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2FB5-F540-4B67-A3E4-304DAA9E83B3}"/>
              </a:ext>
            </a:extLst>
          </p:cNvPr>
          <p:cNvSpPr>
            <a:spLocks noGrp="1"/>
          </p:cNvSpPr>
          <p:nvPr>
            <p:ph type="ctrTitle"/>
          </p:nvPr>
        </p:nvSpPr>
        <p:spPr>
          <a:xfrm>
            <a:off x="611284" y="1122363"/>
            <a:ext cx="10967748" cy="2387600"/>
          </a:xfrm>
        </p:spPr>
        <p:txBody>
          <a:bodyPr>
            <a:noAutofit/>
          </a:bodyPr>
          <a:lstStyle/>
          <a:p>
            <a:r>
              <a:rPr lang="en-US" sz="5000" dirty="0"/>
              <a:t>Computational Prediction of Boundaries of 3D Genomic Domains in Class Imbalance Settings</a:t>
            </a:r>
          </a:p>
        </p:txBody>
      </p:sp>
      <p:sp>
        <p:nvSpPr>
          <p:cNvPr id="3" name="Subtitle 2">
            <a:extLst>
              <a:ext uri="{FF2B5EF4-FFF2-40B4-BE49-F238E27FC236}">
                <a16:creationId xmlns:a16="http://schemas.microsoft.com/office/drawing/2014/main" id="{8C157F6B-3364-4166-A449-7EF6BF1646B3}"/>
              </a:ext>
            </a:extLst>
          </p:cNvPr>
          <p:cNvSpPr>
            <a:spLocks noGrp="1"/>
          </p:cNvSpPr>
          <p:nvPr>
            <p:ph type="subTitle" idx="1"/>
          </p:nvPr>
        </p:nvSpPr>
        <p:spPr/>
        <p:txBody>
          <a:bodyPr>
            <a:normAutofit fontScale="85000" lnSpcReduction="10000"/>
          </a:bodyPr>
          <a:lstStyle/>
          <a:p>
            <a:r>
              <a:rPr lang="en-US" dirty="0"/>
              <a:t>Spiro C. Stilianoudakis</a:t>
            </a:r>
            <a:r>
              <a:rPr lang="en-US" baseline="30000" dirty="0"/>
              <a:t>1</a:t>
            </a:r>
            <a:r>
              <a:rPr lang="en-US" dirty="0"/>
              <a:t> (stilianoudasc@mymail.vcu.edu) </a:t>
            </a:r>
          </a:p>
          <a:p>
            <a:r>
              <a:rPr lang="en-US" dirty="0"/>
              <a:t>Mikhail G. Dozmorov</a:t>
            </a:r>
            <a:r>
              <a:rPr lang="en-US" baseline="30000" dirty="0"/>
              <a:t>1</a:t>
            </a:r>
            <a:r>
              <a:rPr lang="en-US" dirty="0"/>
              <a:t> (mikhail.dozmorov@vcuhealth.org)</a:t>
            </a:r>
          </a:p>
          <a:p>
            <a:endParaRPr lang="en-US" dirty="0"/>
          </a:p>
          <a:p>
            <a:r>
              <a:rPr lang="en-US" baseline="30000" dirty="0"/>
              <a:t>1</a:t>
            </a:r>
            <a:r>
              <a:rPr lang="en-US" dirty="0"/>
              <a:t>Dept. of Biostatistics, Virginia Commonwealth University, Richmond, VA, 23298, USA  </a:t>
            </a:r>
          </a:p>
        </p:txBody>
      </p:sp>
    </p:spTree>
    <p:extLst>
      <p:ext uri="{BB962C8B-B14F-4D97-AF65-F5344CB8AC3E}">
        <p14:creationId xmlns:p14="http://schemas.microsoft.com/office/powerpoint/2010/main" val="3423495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B016A-E104-43CF-8CC7-B39BA1836E91}"/>
              </a:ext>
            </a:extLst>
          </p:cNvPr>
          <p:cNvSpPr>
            <a:spLocks noGrp="1"/>
          </p:cNvSpPr>
          <p:nvPr>
            <p:ph type="title"/>
          </p:nvPr>
        </p:nvSpPr>
        <p:spPr/>
        <p:txBody>
          <a:bodyPr/>
          <a:lstStyle/>
          <a:p>
            <a:r>
              <a:rPr lang="en-US" dirty="0"/>
              <a:t>Relating TADs to epigenomic annotations</a:t>
            </a:r>
          </a:p>
        </p:txBody>
      </p:sp>
      <p:sp>
        <p:nvSpPr>
          <p:cNvPr id="3" name="Content Placeholder 2">
            <a:extLst>
              <a:ext uri="{FF2B5EF4-FFF2-40B4-BE49-F238E27FC236}">
                <a16:creationId xmlns:a16="http://schemas.microsoft.com/office/drawing/2014/main" id="{CA0A3E7F-44BA-452E-B821-E63D3E834732}"/>
              </a:ext>
            </a:extLst>
          </p:cNvPr>
          <p:cNvSpPr>
            <a:spLocks noGrp="1"/>
          </p:cNvSpPr>
          <p:nvPr>
            <p:ph idx="1"/>
          </p:nvPr>
        </p:nvSpPr>
        <p:spPr>
          <a:xfrm>
            <a:off x="838200" y="1825625"/>
            <a:ext cx="5257800" cy="4351338"/>
          </a:xfrm>
        </p:spPr>
        <p:txBody>
          <a:bodyPr/>
          <a:lstStyle/>
          <a:p>
            <a:r>
              <a:rPr lang="en-US" dirty="0"/>
              <a:t>More info</a:t>
            </a:r>
          </a:p>
        </p:txBody>
      </p:sp>
      <p:pic>
        <p:nvPicPr>
          <p:cNvPr id="4" name="Picture 3">
            <a:extLst>
              <a:ext uri="{FF2B5EF4-FFF2-40B4-BE49-F238E27FC236}">
                <a16:creationId xmlns:a16="http://schemas.microsoft.com/office/drawing/2014/main" id="{DEA0DA12-3D0B-4CF8-9A34-D77428730B78}"/>
              </a:ext>
            </a:extLst>
          </p:cNvPr>
          <p:cNvPicPr>
            <a:picLocks noChangeAspect="1"/>
          </p:cNvPicPr>
          <p:nvPr/>
        </p:nvPicPr>
        <p:blipFill>
          <a:blip r:embed="rId2"/>
          <a:stretch>
            <a:fillRect/>
          </a:stretch>
        </p:blipFill>
        <p:spPr>
          <a:xfrm>
            <a:off x="6794695" y="2054947"/>
            <a:ext cx="4559105" cy="3892693"/>
          </a:xfrm>
          <a:prstGeom prst="rect">
            <a:avLst/>
          </a:prstGeom>
        </p:spPr>
      </p:pic>
    </p:spTree>
    <p:extLst>
      <p:ext uri="{BB962C8B-B14F-4D97-AF65-F5344CB8AC3E}">
        <p14:creationId xmlns:p14="http://schemas.microsoft.com/office/powerpoint/2010/main" val="3848575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020B3-8C38-4CDE-9124-A6844E4ADCC5}"/>
              </a:ext>
            </a:extLst>
          </p:cNvPr>
          <p:cNvSpPr>
            <a:spLocks noGrp="1"/>
          </p:cNvSpPr>
          <p:nvPr>
            <p:ph type="title"/>
          </p:nvPr>
        </p:nvSpPr>
        <p:spPr/>
        <p:txBody>
          <a:bodyPr/>
          <a:lstStyle/>
          <a:p>
            <a:r>
              <a:rPr lang="en-US" dirty="0"/>
              <a:t>Using epigenomic annotations to predict TAD formation </a:t>
            </a:r>
          </a:p>
        </p:txBody>
      </p:sp>
      <p:sp>
        <p:nvSpPr>
          <p:cNvPr id="3" name="Content Placeholder 2">
            <a:extLst>
              <a:ext uri="{FF2B5EF4-FFF2-40B4-BE49-F238E27FC236}">
                <a16:creationId xmlns:a16="http://schemas.microsoft.com/office/drawing/2014/main" id="{2F050187-C8FD-4413-BE47-662E7004B3DA}"/>
              </a:ext>
            </a:extLst>
          </p:cNvPr>
          <p:cNvSpPr>
            <a:spLocks noGrp="1"/>
          </p:cNvSpPr>
          <p:nvPr>
            <p:ph idx="1"/>
          </p:nvPr>
        </p:nvSpPr>
        <p:spPr/>
        <p:txBody>
          <a:bodyPr>
            <a:normAutofit lnSpcReduction="10000"/>
          </a:bodyPr>
          <a:lstStyle/>
          <a:p>
            <a:r>
              <a:rPr lang="en-US" dirty="0"/>
              <a:t>We aim to create a classification algorithm that efficiently and correctly identifies the functional genomic elements most predictive of the formation of TAD boundaries</a:t>
            </a:r>
          </a:p>
          <a:p>
            <a:pPr marL="0" indent="0">
              <a:buNone/>
            </a:pPr>
            <a:endParaRPr lang="en-US" dirty="0"/>
          </a:p>
          <a:p>
            <a:r>
              <a:rPr lang="en-US" dirty="0"/>
              <a:t>Create and ensemble framework in which we answer the following questions:</a:t>
            </a:r>
          </a:p>
          <a:p>
            <a:pPr marL="969963" indent="-514350">
              <a:buFont typeface="Arial" panose="020B0604020202020204" pitchFamily="34" charset="0"/>
              <a:buAutoNum type="arabicPeriod"/>
            </a:pPr>
            <a:r>
              <a:rPr lang="en-US" dirty="0"/>
              <a:t>How severe is class imbalance?</a:t>
            </a:r>
          </a:p>
          <a:p>
            <a:pPr marL="969963" indent="-514350">
              <a:buAutoNum type="arabicPeriod"/>
            </a:pPr>
            <a:r>
              <a:rPr lang="en-US" dirty="0"/>
              <a:t>What type of predictors improve model performance?</a:t>
            </a:r>
          </a:p>
          <a:p>
            <a:pPr marL="969963" indent="-514350">
              <a:buAutoNum type="arabicPeriod"/>
            </a:pPr>
            <a:r>
              <a:rPr lang="en-US" dirty="0"/>
              <a:t>Which functional genomic elements are most predictive of TAD boundaries?</a:t>
            </a:r>
          </a:p>
          <a:p>
            <a:endParaRPr lang="en-US" dirty="0"/>
          </a:p>
        </p:txBody>
      </p:sp>
    </p:spTree>
    <p:extLst>
      <p:ext uri="{BB962C8B-B14F-4D97-AF65-F5344CB8AC3E}">
        <p14:creationId xmlns:p14="http://schemas.microsoft.com/office/powerpoint/2010/main" val="18457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1328-F916-4F35-A18F-155F940919C3}"/>
              </a:ext>
            </a:extLst>
          </p:cNvPr>
          <p:cNvSpPr>
            <a:spLocks noGrp="1"/>
          </p:cNvSpPr>
          <p:nvPr>
            <p:ph type="title"/>
          </p:nvPr>
        </p:nvSpPr>
        <p:spPr/>
        <p:txBody>
          <a:bodyPr/>
          <a:lstStyle/>
          <a:p>
            <a:r>
              <a:rPr lang="en-US" dirty="0"/>
              <a:t>Domain Data Source</a:t>
            </a:r>
          </a:p>
        </p:txBody>
      </p:sp>
      <p:sp>
        <p:nvSpPr>
          <p:cNvPr id="3" name="Content Placeholder 2">
            <a:extLst>
              <a:ext uri="{FF2B5EF4-FFF2-40B4-BE49-F238E27FC236}">
                <a16:creationId xmlns:a16="http://schemas.microsoft.com/office/drawing/2014/main" id="{B94AB17F-C012-4243-8F3A-5FDBBC45B658}"/>
              </a:ext>
            </a:extLst>
          </p:cNvPr>
          <p:cNvSpPr>
            <a:spLocks noGrp="1"/>
          </p:cNvSpPr>
          <p:nvPr>
            <p:ph idx="1"/>
          </p:nvPr>
        </p:nvSpPr>
        <p:spPr/>
        <p:txBody>
          <a:bodyPr>
            <a:normAutofit lnSpcReduction="10000"/>
          </a:bodyPr>
          <a:lstStyle/>
          <a:p>
            <a:r>
              <a:rPr lang="en-US" dirty="0"/>
              <a:t>Publicly available Replicate Hi-C data was obtained for the GM12878 and K562 cell lines from GEO GSE63525</a:t>
            </a:r>
          </a:p>
          <a:p>
            <a:pPr marL="0" indent="0">
              <a:buNone/>
            </a:pPr>
            <a:endParaRPr lang="en-US" dirty="0"/>
          </a:p>
          <a:p>
            <a:r>
              <a:rPr lang="en-US" dirty="0"/>
              <a:t>The autosomal genomic coordinates (GRCh37/hg19 human genome assembly) of TAD boundaries were obtained from data at 10 kb, 25 kb, 50 kb, and 100 kb resolution using the Arrowhead algorithm (developed by Rao et. al (2014))</a:t>
            </a:r>
          </a:p>
          <a:p>
            <a:pPr marL="0" indent="0">
              <a:buNone/>
            </a:pPr>
            <a:endParaRPr lang="en-US" dirty="0"/>
          </a:p>
          <a:p>
            <a:r>
              <a:rPr lang="en-US" dirty="0"/>
              <a:t>Identified TAD boundaries were represented by their genomic coordinates. </a:t>
            </a:r>
          </a:p>
        </p:txBody>
      </p:sp>
    </p:spTree>
    <p:extLst>
      <p:ext uri="{BB962C8B-B14F-4D97-AF65-F5344CB8AC3E}">
        <p14:creationId xmlns:p14="http://schemas.microsoft.com/office/powerpoint/2010/main" val="302784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7FC8-2F0E-4A4E-B241-5A2CA929919A}"/>
              </a:ext>
            </a:extLst>
          </p:cNvPr>
          <p:cNvSpPr>
            <a:spLocks noGrp="1"/>
          </p:cNvSpPr>
          <p:nvPr>
            <p:ph type="title"/>
          </p:nvPr>
        </p:nvSpPr>
        <p:spPr/>
        <p:txBody>
          <a:bodyPr/>
          <a:lstStyle/>
          <a:p>
            <a:r>
              <a:rPr lang="en-US" dirty="0"/>
              <a:t>Genomic Annotation Data Source</a:t>
            </a:r>
          </a:p>
        </p:txBody>
      </p:sp>
      <p:sp>
        <p:nvSpPr>
          <p:cNvPr id="3" name="Content Placeholder 2">
            <a:extLst>
              <a:ext uri="{FF2B5EF4-FFF2-40B4-BE49-F238E27FC236}">
                <a16:creationId xmlns:a16="http://schemas.microsoft.com/office/drawing/2014/main" id="{385AC1B1-8A8B-4C9C-8FD4-00EB19C6B6C3}"/>
              </a:ext>
            </a:extLst>
          </p:cNvPr>
          <p:cNvSpPr>
            <a:spLocks noGrp="1"/>
          </p:cNvSpPr>
          <p:nvPr>
            <p:ph idx="1"/>
          </p:nvPr>
        </p:nvSpPr>
        <p:spPr/>
        <p:txBody>
          <a:bodyPr/>
          <a:lstStyle/>
          <a:p>
            <a:r>
              <a:rPr lang="en-US" dirty="0"/>
              <a:t>Genomic annotation data were obtained from the UCSC Genome Browser Database</a:t>
            </a:r>
          </a:p>
          <a:p>
            <a:endParaRPr lang="en-US" dirty="0"/>
          </a:p>
          <a:p>
            <a:r>
              <a:rPr lang="en-US" dirty="0"/>
              <a:t>Consisted of:</a:t>
            </a:r>
          </a:p>
          <a:p>
            <a:pPr marL="460375"/>
            <a:r>
              <a:rPr lang="en-US" sz="2400" dirty="0"/>
              <a:t>Chromatin states</a:t>
            </a:r>
          </a:p>
          <a:p>
            <a:pPr marL="460375"/>
            <a:r>
              <a:rPr lang="en-US" sz="2400" dirty="0"/>
              <a:t>Histone marks</a:t>
            </a:r>
          </a:p>
          <a:p>
            <a:pPr marL="460375"/>
            <a:r>
              <a:rPr lang="en-US" sz="2400" dirty="0" err="1"/>
              <a:t>Rranscription</a:t>
            </a:r>
            <a:r>
              <a:rPr lang="en-US" sz="2400" dirty="0"/>
              <a:t> factor binding sites</a:t>
            </a:r>
          </a:p>
          <a:p>
            <a:pPr marL="460375"/>
            <a:r>
              <a:rPr lang="en-US" sz="2400" dirty="0" err="1"/>
              <a:t>DNAse</a:t>
            </a:r>
            <a:r>
              <a:rPr lang="en-US" sz="2400" dirty="0"/>
              <a:t> Hypersensitive Sites</a:t>
            </a:r>
          </a:p>
        </p:txBody>
      </p:sp>
    </p:spTree>
    <p:extLst>
      <p:ext uri="{BB962C8B-B14F-4D97-AF65-F5344CB8AC3E}">
        <p14:creationId xmlns:p14="http://schemas.microsoft.com/office/powerpoint/2010/main" val="1028559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FF53-CA61-4754-A380-F6788CC01AD0}"/>
              </a:ext>
            </a:extLst>
          </p:cNvPr>
          <p:cNvSpPr>
            <a:spLocks noGrp="1"/>
          </p:cNvSpPr>
          <p:nvPr>
            <p:ph type="title"/>
          </p:nvPr>
        </p:nvSpPr>
        <p:spPr/>
        <p:txBody>
          <a:bodyPr/>
          <a:lstStyle/>
          <a:p>
            <a:r>
              <a:rPr lang="en-US" dirty="0"/>
              <a:t>Model Construction: Establishing the response</a:t>
            </a:r>
          </a:p>
        </p:txBody>
      </p:sp>
      <p:sp>
        <p:nvSpPr>
          <p:cNvPr id="3" name="Content Placeholder 2">
            <a:extLst>
              <a:ext uri="{FF2B5EF4-FFF2-40B4-BE49-F238E27FC236}">
                <a16:creationId xmlns:a16="http://schemas.microsoft.com/office/drawing/2014/main" id="{24239D50-D63F-4D5F-87AB-608AAB290F9E}"/>
              </a:ext>
            </a:extLst>
          </p:cNvPr>
          <p:cNvSpPr>
            <a:spLocks noGrp="1"/>
          </p:cNvSpPr>
          <p:nvPr>
            <p:ph idx="1"/>
          </p:nvPr>
        </p:nvSpPr>
        <p:spPr>
          <a:xfrm>
            <a:off x="838200" y="1825625"/>
            <a:ext cx="5257800" cy="4351338"/>
          </a:xfrm>
        </p:spPr>
        <p:txBody>
          <a:bodyPr/>
          <a:lstStyle/>
          <a:p>
            <a:r>
              <a:rPr lang="en-US" dirty="0"/>
              <a:t>More info</a:t>
            </a:r>
          </a:p>
        </p:txBody>
      </p:sp>
      <p:pic>
        <p:nvPicPr>
          <p:cNvPr id="5" name="Picture 4">
            <a:extLst>
              <a:ext uri="{FF2B5EF4-FFF2-40B4-BE49-F238E27FC236}">
                <a16:creationId xmlns:a16="http://schemas.microsoft.com/office/drawing/2014/main" id="{59EAE6DC-B72F-4919-8A6C-F4FC9FD5B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94113"/>
            <a:ext cx="5894292" cy="5214362"/>
          </a:xfrm>
          <a:prstGeom prst="rect">
            <a:avLst/>
          </a:prstGeom>
        </p:spPr>
      </p:pic>
    </p:spTree>
    <p:extLst>
      <p:ext uri="{BB962C8B-B14F-4D97-AF65-F5344CB8AC3E}">
        <p14:creationId xmlns:p14="http://schemas.microsoft.com/office/powerpoint/2010/main" val="3900236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663A-73D1-470D-847A-CCD0602509C7}"/>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54A682B6-E83D-4C2A-9BB1-EA72A49A66A1}"/>
              </a:ext>
            </a:extLst>
          </p:cNvPr>
          <p:cNvSpPr>
            <a:spLocks noGrp="1"/>
          </p:cNvSpPr>
          <p:nvPr>
            <p:ph idx="1"/>
          </p:nvPr>
        </p:nvSpPr>
        <p:spPr/>
        <p:txBody>
          <a:bodyPr/>
          <a:lstStyle/>
          <a:p>
            <a:endParaRPr lang="en-US" b="1" dirty="0"/>
          </a:p>
          <a:p>
            <a:r>
              <a:rPr lang="en-US" b="1" dirty="0"/>
              <a:t>No Sampling</a:t>
            </a:r>
            <a:r>
              <a:rPr lang="en-US" dirty="0"/>
              <a:t>: All of the data points from the majority and minority class of the training set were used.</a:t>
            </a:r>
          </a:p>
        </p:txBody>
      </p:sp>
    </p:spTree>
    <p:extLst>
      <p:ext uri="{BB962C8B-B14F-4D97-AF65-F5344CB8AC3E}">
        <p14:creationId xmlns:p14="http://schemas.microsoft.com/office/powerpoint/2010/main" val="68692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AFC3-4CC9-4D5D-AE4B-89A42C960404}"/>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0282B601-4340-42B5-B460-87CC4450AA17}"/>
              </a:ext>
            </a:extLst>
          </p:cNvPr>
          <p:cNvSpPr>
            <a:spLocks noGrp="1"/>
          </p:cNvSpPr>
          <p:nvPr>
            <p:ph idx="1"/>
          </p:nvPr>
        </p:nvSpPr>
        <p:spPr>
          <a:xfrm>
            <a:off x="838200" y="1825625"/>
            <a:ext cx="5257800" cy="4351338"/>
          </a:xfrm>
        </p:spPr>
        <p:txBody>
          <a:bodyPr/>
          <a:lstStyle/>
          <a:p>
            <a:r>
              <a:rPr lang="en-US" b="1" dirty="0"/>
              <a:t>Random Under-Sampling (RUS): </a:t>
            </a:r>
            <a:r>
              <a:rPr lang="en-US" dirty="0"/>
              <a:t>All of the minority classes from the training set were used. Sampling without replacement was used to obtain the same number of the majority classes.</a:t>
            </a:r>
          </a:p>
        </p:txBody>
      </p:sp>
      <p:pic>
        <p:nvPicPr>
          <p:cNvPr id="5" name="Picture 4">
            <a:extLst>
              <a:ext uri="{FF2B5EF4-FFF2-40B4-BE49-F238E27FC236}">
                <a16:creationId xmlns:a16="http://schemas.microsoft.com/office/drawing/2014/main" id="{1381C1DB-3AE3-4A7C-8820-6A3263604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199" y="1825625"/>
            <a:ext cx="4615400" cy="2877725"/>
          </a:xfrm>
          <a:prstGeom prst="rect">
            <a:avLst/>
          </a:prstGeom>
        </p:spPr>
      </p:pic>
    </p:spTree>
    <p:extLst>
      <p:ext uri="{BB962C8B-B14F-4D97-AF65-F5344CB8AC3E}">
        <p14:creationId xmlns:p14="http://schemas.microsoft.com/office/powerpoint/2010/main" val="926497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7B85-8091-4D0D-B7F9-18AAB2A7684F}"/>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72B59C8B-2E96-456B-B6D9-A8E91C7F93B2}"/>
              </a:ext>
            </a:extLst>
          </p:cNvPr>
          <p:cNvSpPr>
            <a:spLocks noGrp="1"/>
          </p:cNvSpPr>
          <p:nvPr>
            <p:ph idx="1"/>
          </p:nvPr>
        </p:nvSpPr>
        <p:spPr>
          <a:xfrm>
            <a:off x="838200" y="1825625"/>
            <a:ext cx="5257800" cy="4351338"/>
          </a:xfrm>
        </p:spPr>
        <p:txBody>
          <a:bodyPr/>
          <a:lstStyle/>
          <a:p>
            <a:r>
              <a:rPr lang="en-US" b="1" dirty="0"/>
              <a:t>Random Over-Sampling (ROS): </a:t>
            </a:r>
            <a:r>
              <a:rPr lang="en-US" dirty="0"/>
              <a:t>All of the majority classes from the training set were used. Sampling with replacement was used to obtain the same number of the minority classes.</a:t>
            </a:r>
          </a:p>
        </p:txBody>
      </p:sp>
      <p:pic>
        <p:nvPicPr>
          <p:cNvPr id="5" name="Picture 4">
            <a:extLst>
              <a:ext uri="{FF2B5EF4-FFF2-40B4-BE49-F238E27FC236}">
                <a16:creationId xmlns:a16="http://schemas.microsoft.com/office/drawing/2014/main" id="{E7C1931C-EEAF-43C1-95A5-B4E848B1F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341" y="1825625"/>
            <a:ext cx="4657459" cy="2948509"/>
          </a:xfrm>
          <a:prstGeom prst="rect">
            <a:avLst/>
          </a:prstGeom>
        </p:spPr>
      </p:pic>
    </p:spTree>
    <p:extLst>
      <p:ext uri="{BB962C8B-B14F-4D97-AF65-F5344CB8AC3E}">
        <p14:creationId xmlns:p14="http://schemas.microsoft.com/office/powerpoint/2010/main" val="1708527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1EE9D-8FFE-4CF7-8F16-CC243E868E72}"/>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857A1B95-1A5D-421C-9B29-D5EE42FDD8BC}"/>
              </a:ext>
            </a:extLst>
          </p:cNvPr>
          <p:cNvSpPr>
            <a:spLocks noGrp="1"/>
          </p:cNvSpPr>
          <p:nvPr>
            <p:ph idx="1"/>
          </p:nvPr>
        </p:nvSpPr>
        <p:spPr>
          <a:xfrm>
            <a:off x="838200" y="1825625"/>
            <a:ext cx="5257800" cy="4351338"/>
          </a:xfrm>
        </p:spPr>
        <p:txBody>
          <a:bodyPr>
            <a:normAutofit fontScale="92500"/>
          </a:bodyPr>
          <a:lstStyle/>
          <a:p>
            <a:r>
              <a:rPr lang="en-US" b="1" dirty="0"/>
              <a:t>SMOTE (Synthetic Minority Over-Sampling Technique): </a:t>
            </a:r>
            <a:r>
              <a:rPr lang="en-US" dirty="0"/>
              <a:t>Incorporates both random under- and over-sampling. Under-sampling is performed without replacement from the majority class, while over-sampling is performed by creating new synthetic observations using the minority class. The </a:t>
            </a:r>
            <a:r>
              <a:rPr lang="en-US" i="1" dirty="0" err="1"/>
              <a:t>DMwR</a:t>
            </a:r>
            <a:r>
              <a:rPr lang="en-US" dirty="0"/>
              <a:t> R package was used to perform SMOTE (version 0.4.1). </a:t>
            </a:r>
          </a:p>
          <a:p>
            <a:pPr marL="0" indent="0">
              <a:buNone/>
            </a:pPr>
            <a:endParaRPr lang="en-US" dirty="0"/>
          </a:p>
        </p:txBody>
      </p:sp>
      <p:pic>
        <p:nvPicPr>
          <p:cNvPr id="5" name="Picture 4">
            <a:extLst>
              <a:ext uri="{FF2B5EF4-FFF2-40B4-BE49-F238E27FC236}">
                <a16:creationId xmlns:a16="http://schemas.microsoft.com/office/drawing/2014/main" id="{9ADC3151-1729-43EB-AD5C-451EFA5EA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25625"/>
            <a:ext cx="5259712" cy="3046315"/>
          </a:xfrm>
          <a:prstGeom prst="rect">
            <a:avLst/>
          </a:prstGeom>
        </p:spPr>
      </p:pic>
    </p:spTree>
    <p:extLst>
      <p:ext uri="{BB962C8B-B14F-4D97-AF65-F5344CB8AC3E}">
        <p14:creationId xmlns:p14="http://schemas.microsoft.com/office/powerpoint/2010/main" val="2222785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470BB-9D4F-41AE-A531-7B9CDE9866F9}"/>
              </a:ext>
            </a:extLst>
          </p:cNvPr>
          <p:cNvSpPr>
            <a:spLocks noGrp="1"/>
          </p:cNvSpPr>
          <p:nvPr>
            <p:ph type="title"/>
          </p:nvPr>
        </p:nvSpPr>
        <p:spPr/>
        <p:txBody>
          <a:bodyPr/>
          <a:lstStyle/>
          <a:p>
            <a:r>
              <a:rPr lang="en-US" dirty="0"/>
              <a:t>Model Construction: Feature engineering</a:t>
            </a:r>
          </a:p>
        </p:txBody>
      </p:sp>
      <p:sp>
        <p:nvSpPr>
          <p:cNvPr id="3" name="Content Placeholder 2">
            <a:extLst>
              <a:ext uri="{FF2B5EF4-FFF2-40B4-BE49-F238E27FC236}">
                <a16:creationId xmlns:a16="http://schemas.microsoft.com/office/drawing/2014/main" id="{81E07EEC-8346-49D4-B789-5FA8EC2ECDF0}"/>
              </a:ext>
            </a:extLst>
          </p:cNvPr>
          <p:cNvSpPr>
            <a:spLocks noGrp="1"/>
          </p:cNvSpPr>
          <p:nvPr>
            <p:ph idx="1"/>
          </p:nvPr>
        </p:nvSpPr>
        <p:spPr>
          <a:xfrm>
            <a:off x="838200" y="1825625"/>
            <a:ext cx="5257800" cy="4351338"/>
          </a:xfrm>
        </p:spPr>
        <p:txBody>
          <a:bodyPr/>
          <a:lstStyle/>
          <a:p>
            <a:r>
              <a:rPr lang="en-US" dirty="0"/>
              <a:t>More info</a:t>
            </a:r>
          </a:p>
        </p:txBody>
      </p:sp>
      <p:pic>
        <p:nvPicPr>
          <p:cNvPr id="4" name="Picture 3">
            <a:extLst>
              <a:ext uri="{FF2B5EF4-FFF2-40B4-BE49-F238E27FC236}">
                <a16:creationId xmlns:a16="http://schemas.microsoft.com/office/drawing/2014/main" id="{D619A37C-94F3-4FA5-848B-AC5564563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94113"/>
            <a:ext cx="5894292" cy="5214362"/>
          </a:xfrm>
          <a:prstGeom prst="rect">
            <a:avLst/>
          </a:prstGeom>
        </p:spPr>
      </p:pic>
    </p:spTree>
    <p:extLst>
      <p:ext uri="{BB962C8B-B14F-4D97-AF65-F5344CB8AC3E}">
        <p14:creationId xmlns:p14="http://schemas.microsoft.com/office/powerpoint/2010/main" val="3371666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1815-0D0B-4D19-92BA-44B45244B5B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62B5998-AEAE-40BB-BA43-AD434E5FDAC1}"/>
              </a:ext>
            </a:extLst>
          </p:cNvPr>
          <p:cNvSpPr>
            <a:spLocks noGrp="1"/>
          </p:cNvSpPr>
          <p:nvPr>
            <p:ph idx="1"/>
          </p:nvPr>
        </p:nvSpPr>
        <p:spPr/>
        <p:txBody>
          <a:bodyPr>
            <a:normAutofit fontScale="92500" lnSpcReduction="10000"/>
          </a:bodyPr>
          <a:lstStyle/>
          <a:p>
            <a:r>
              <a:rPr lang="en-US" dirty="0"/>
              <a:t>Spatial organization of the human genome</a:t>
            </a:r>
          </a:p>
          <a:p>
            <a:pPr lvl="1"/>
            <a:r>
              <a:rPr lang="en-US" dirty="0"/>
              <a:t>Epigenomic marks</a:t>
            </a:r>
          </a:p>
          <a:p>
            <a:pPr lvl="1"/>
            <a:r>
              <a:rPr lang="en-US" dirty="0"/>
              <a:t>Binding peaks</a:t>
            </a:r>
          </a:p>
          <a:p>
            <a:pPr lvl="1"/>
            <a:r>
              <a:rPr lang="en-US" dirty="0"/>
              <a:t>Topologically associated domains (TADs)</a:t>
            </a:r>
          </a:p>
          <a:p>
            <a:pPr marL="228600" lvl="1"/>
            <a:r>
              <a:rPr lang="en-US" sz="2800" dirty="0"/>
              <a:t>Addressing data irregularities and characteristics</a:t>
            </a:r>
          </a:p>
          <a:p>
            <a:pPr marL="685800" lvl="2"/>
            <a:r>
              <a:rPr lang="en-US" sz="2400" dirty="0"/>
              <a:t>Establishing relationships between epigenomic features and TADs</a:t>
            </a:r>
          </a:p>
          <a:p>
            <a:pPr marL="685800" lvl="2"/>
            <a:r>
              <a:rPr lang="en-US" sz="2400" dirty="0"/>
              <a:t>Class imbalance issues</a:t>
            </a:r>
          </a:p>
          <a:p>
            <a:pPr marL="230188" lvl="1"/>
            <a:r>
              <a:rPr lang="en-US" sz="2800" dirty="0"/>
              <a:t>Predictive Modelling</a:t>
            </a:r>
          </a:p>
          <a:p>
            <a:pPr marL="687388" lvl="2"/>
            <a:r>
              <a:rPr lang="en-US" sz="2400" dirty="0"/>
              <a:t>Suitable performance metrics</a:t>
            </a:r>
          </a:p>
          <a:p>
            <a:pPr marL="687388" lvl="2"/>
            <a:r>
              <a:rPr lang="en-US" sz="2400" dirty="0"/>
              <a:t>Identifying most informative features</a:t>
            </a:r>
          </a:p>
          <a:p>
            <a:pPr marL="228600" lvl="2"/>
            <a:r>
              <a:rPr lang="en-US" sz="2800" dirty="0"/>
              <a:t>Conclusions</a:t>
            </a:r>
          </a:p>
          <a:p>
            <a:pPr marL="685800" lvl="3"/>
            <a:r>
              <a:rPr lang="en-US" sz="2600" dirty="0"/>
              <a:t>Future Work</a:t>
            </a:r>
          </a:p>
          <a:p>
            <a:pPr marL="230188" lvl="2"/>
            <a:endParaRPr lang="en-US" sz="2800" dirty="0"/>
          </a:p>
        </p:txBody>
      </p:sp>
    </p:spTree>
    <p:extLst>
      <p:ext uri="{BB962C8B-B14F-4D97-AF65-F5344CB8AC3E}">
        <p14:creationId xmlns:p14="http://schemas.microsoft.com/office/powerpoint/2010/main" val="605858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3603-5E18-4833-BCAD-3D9E93EAB6E0}"/>
              </a:ext>
            </a:extLst>
          </p:cNvPr>
          <p:cNvSpPr>
            <a:spLocks noGrp="1"/>
          </p:cNvSpPr>
          <p:nvPr>
            <p:ph type="title"/>
          </p:nvPr>
        </p:nvSpPr>
        <p:spPr/>
        <p:txBody>
          <a:bodyPr/>
          <a:lstStyle/>
          <a:p>
            <a:r>
              <a:rPr lang="en-US" dirty="0"/>
              <a:t>Model Construction: Predictor Types</a:t>
            </a:r>
          </a:p>
        </p:txBody>
      </p:sp>
      <p:sp>
        <p:nvSpPr>
          <p:cNvPr id="3" name="Content Placeholder 2">
            <a:extLst>
              <a:ext uri="{FF2B5EF4-FFF2-40B4-BE49-F238E27FC236}">
                <a16:creationId xmlns:a16="http://schemas.microsoft.com/office/drawing/2014/main" id="{7A6DA576-7BC7-46F7-A756-3C3F332858AA}"/>
              </a:ext>
            </a:extLst>
          </p:cNvPr>
          <p:cNvSpPr>
            <a:spLocks noGrp="1"/>
          </p:cNvSpPr>
          <p:nvPr>
            <p:ph idx="1"/>
          </p:nvPr>
        </p:nvSpPr>
        <p:spPr>
          <a:xfrm>
            <a:off x="838200" y="1825625"/>
            <a:ext cx="5257800" cy="4351338"/>
          </a:xfrm>
        </p:spPr>
        <p:txBody>
          <a:bodyPr/>
          <a:lstStyle/>
          <a:p>
            <a:r>
              <a:rPr lang="en-US" dirty="0"/>
              <a:t>Overlap Counts</a:t>
            </a:r>
          </a:p>
        </p:txBody>
      </p:sp>
      <p:grpSp>
        <p:nvGrpSpPr>
          <p:cNvPr id="52" name="Group 51">
            <a:extLst>
              <a:ext uri="{FF2B5EF4-FFF2-40B4-BE49-F238E27FC236}">
                <a16:creationId xmlns:a16="http://schemas.microsoft.com/office/drawing/2014/main" id="{EF685DBF-FA25-458D-8CC0-D07BCEBAB75E}"/>
              </a:ext>
            </a:extLst>
          </p:cNvPr>
          <p:cNvGrpSpPr/>
          <p:nvPr/>
        </p:nvGrpSpPr>
        <p:grpSpPr>
          <a:xfrm>
            <a:off x="6310459" y="1825625"/>
            <a:ext cx="5560413" cy="4327147"/>
            <a:chOff x="6196159" y="1439216"/>
            <a:chExt cx="5560413" cy="4327147"/>
          </a:xfrm>
        </p:grpSpPr>
        <p:grpSp>
          <p:nvGrpSpPr>
            <p:cNvPr id="5" name="Group 4">
              <a:extLst>
                <a:ext uri="{FF2B5EF4-FFF2-40B4-BE49-F238E27FC236}">
                  <a16:creationId xmlns:a16="http://schemas.microsoft.com/office/drawing/2014/main" id="{8DA42604-E2DA-4F54-8237-455BAA2071A4}"/>
                </a:ext>
              </a:extLst>
            </p:cNvPr>
            <p:cNvGrpSpPr/>
            <p:nvPr/>
          </p:nvGrpSpPr>
          <p:grpSpPr>
            <a:xfrm>
              <a:off x="6196159" y="1439216"/>
              <a:ext cx="5560413" cy="1641828"/>
              <a:chOff x="2437333" y="1650059"/>
              <a:chExt cx="7516178" cy="2238318"/>
            </a:xfrm>
          </p:grpSpPr>
          <p:grpSp>
            <p:nvGrpSpPr>
              <p:cNvPr id="18" name="Group 17">
                <a:extLst>
                  <a:ext uri="{FF2B5EF4-FFF2-40B4-BE49-F238E27FC236}">
                    <a16:creationId xmlns:a16="http://schemas.microsoft.com/office/drawing/2014/main" id="{5ED69E13-3AFE-4F75-A0DA-381230EB8843}"/>
                  </a:ext>
                </a:extLst>
              </p:cNvPr>
              <p:cNvGrpSpPr/>
              <p:nvPr/>
            </p:nvGrpSpPr>
            <p:grpSpPr>
              <a:xfrm>
                <a:off x="2437333" y="1650059"/>
                <a:ext cx="7516178" cy="2238318"/>
                <a:chOff x="2437333" y="1650059"/>
                <a:chExt cx="7516178" cy="2238318"/>
              </a:xfrm>
            </p:grpSpPr>
            <p:cxnSp>
              <p:nvCxnSpPr>
                <p:cNvPr id="20" name="Straight Connector 19">
                  <a:extLst>
                    <a:ext uri="{FF2B5EF4-FFF2-40B4-BE49-F238E27FC236}">
                      <a16:creationId xmlns:a16="http://schemas.microsoft.com/office/drawing/2014/main" id="{B4FB90BC-4CA7-47BA-ABE7-66AD220D4D95}"/>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193B457-111E-48D7-AA72-8ABF21F5FF1C}"/>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FD7E041-151A-45AD-8976-3D0B54EA0FAF}"/>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Isosceles Triangle 22">
                  <a:extLst>
                    <a:ext uri="{FF2B5EF4-FFF2-40B4-BE49-F238E27FC236}">
                      <a16:creationId xmlns:a16="http://schemas.microsoft.com/office/drawing/2014/main" id="{84D167E1-0E7D-473E-9F35-8D05A0BE1338}"/>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F2194B9-196B-467B-B880-B6DA7C5BB26E}"/>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DB98C3CA-9930-4DFE-9928-D569D6BB6852}"/>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4A9EF74-EA8A-482D-89CF-8F4682010B8F}"/>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F866FA-41FA-4460-8016-76A09D43C836}"/>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409038E-8949-4A89-9F0D-2DFD210E6612}"/>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32D342-A15A-47D9-AE98-707283FCCBD3}"/>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4E4467-CC37-480E-80D3-4E85A2100C09}"/>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31132D-870A-47B4-B311-725FCFE27AFC}"/>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3C8CF6F-DD10-4007-A825-208767676552}"/>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034573E-7D8C-43AB-906C-3E5E27D9F9DA}"/>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758C4-6E12-4567-845C-9EE45A3782EA}"/>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287D42A-A229-4CE6-A2B9-5B23DED5C28D}"/>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FD41B0-8AE3-459A-BCA0-B08D284FBD3C}"/>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F9B7372-2736-4397-9BC0-272E57B5253B}"/>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38" name="Flowchart: Connector 37">
                  <a:extLst>
                    <a:ext uri="{FF2B5EF4-FFF2-40B4-BE49-F238E27FC236}">
                      <a16:creationId xmlns:a16="http://schemas.microsoft.com/office/drawing/2014/main" id="{ACCC7DBF-F85B-4ADE-93D4-3289A6E6010C}"/>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BF9035E6-FC36-4F1C-A482-8DE55C65BA76}"/>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A7C6410D-AF61-4773-94AE-DA6B7D1AC4DA}"/>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890CACC0-C030-4AFA-B5E9-8A9359B2E293}"/>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38A185E-D304-4C24-87A7-27A9CE7480B5}"/>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A06A5EC-5153-4925-B84F-76283BF0F060}"/>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44" name="Rectangle 43">
                  <a:extLst>
                    <a:ext uri="{FF2B5EF4-FFF2-40B4-BE49-F238E27FC236}">
                      <a16:creationId xmlns:a16="http://schemas.microsoft.com/office/drawing/2014/main" id="{B6951DA9-ABB3-4378-A419-4F6535AE54C9}"/>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5EE9384-565E-498F-A476-1BAC3069EC63}"/>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49E8728C-ACA8-417B-A7F2-AA8127D3B807}"/>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027190B3-964F-4A87-9EAA-2C3068FC6823}"/>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7719BD0C-8EB2-4B02-9B4A-97CA4D9FBFAA}"/>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891978F-1C47-4DBB-8380-34CF45671069}"/>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CE800AE-BEFD-43BE-90EF-6C139235A652}"/>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2F470E-B662-4283-A5B0-AAD62F00FA5C}"/>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C5F9B328-B8D9-43DE-9D1B-3FFF6E2F7D9A}"/>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A920EBB5-3F61-4E56-A40D-F627E056EC60}"/>
                </a:ext>
              </a:extLst>
            </p:cNvPr>
            <p:cNvCxnSpPr>
              <a:cxnSpLocks/>
            </p:cNvCxnSpPr>
            <p:nvPr/>
          </p:nvCxnSpPr>
          <p:spPr>
            <a:xfrm>
              <a:off x="8999025" y="3071838"/>
              <a:ext cx="0" cy="7853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2965400-00CD-47AB-BCBD-32D835A6B425}"/>
                </a:ext>
              </a:extLst>
            </p:cNvPr>
            <p:cNvGrpSpPr/>
            <p:nvPr/>
          </p:nvGrpSpPr>
          <p:grpSpPr>
            <a:xfrm>
              <a:off x="7942076" y="3866434"/>
              <a:ext cx="2124721" cy="1899929"/>
              <a:chOff x="640574" y="3590456"/>
              <a:chExt cx="2475371" cy="2162902"/>
            </a:xfrm>
          </p:grpSpPr>
          <p:pic>
            <p:nvPicPr>
              <p:cNvPr id="8" name="Picture 7">
                <a:extLst>
                  <a:ext uri="{FF2B5EF4-FFF2-40B4-BE49-F238E27FC236}">
                    <a16:creationId xmlns:a16="http://schemas.microsoft.com/office/drawing/2014/main" id="{93CC0C55-7E1C-4B9C-9648-AEB29321A258}"/>
                  </a:ext>
                </a:extLst>
              </p:cNvPr>
              <p:cNvPicPr>
                <a:picLocks noChangeAspect="1"/>
              </p:cNvPicPr>
              <p:nvPr/>
            </p:nvPicPr>
            <p:blipFill>
              <a:blip r:embed="rId2"/>
              <a:stretch>
                <a:fillRect/>
              </a:stretch>
            </p:blipFill>
            <p:spPr>
              <a:xfrm>
                <a:off x="640574" y="3590456"/>
                <a:ext cx="2475371" cy="1561388"/>
              </a:xfrm>
              <a:prstGeom prst="rect">
                <a:avLst/>
              </a:prstGeom>
            </p:spPr>
          </p:pic>
          <p:sp>
            <p:nvSpPr>
              <p:cNvPr id="9" name="Right Brace 8">
                <a:extLst>
                  <a:ext uri="{FF2B5EF4-FFF2-40B4-BE49-F238E27FC236}">
                    <a16:creationId xmlns:a16="http://schemas.microsoft.com/office/drawing/2014/main" id="{93730138-4FE5-492D-B0BD-D4732E454DE4}"/>
                  </a:ext>
                </a:extLst>
              </p:cNvPr>
              <p:cNvSpPr/>
              <p:nvPr/>
            </p:nvSpPr>
            <p:spPr>
              <a:xfrm rot="5400000">
                <a:off x="904668" y="5014316"/>
                <a:ext cx="107272" cy="5562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311EC704-A8D3-4E51-BA03-D0B79AB1B5B7}"/>
                  </a:ext>
                </a:extLst>
              </p:cNvPr>
              <p:cNvSpPr/>
              <p:nvPr/>
            </p:nvSpPr>
            <p:spPr>
              <a:xfrm rot="5400000">
                <a:off x="1486420"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8826AE1-CDC0-45B4-BF10-B3EDB67044DF}"/>
                  </a:ext>
                </a:extLst>
              </p:cNvPr>
              <p:cNvSpPr/>
              <p:nvPr/>
            </p:nvSpPr>
            <p:spPr>
              <a:xfrm rot="5400000">
                <a:off x="2088358"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AF21AD98-DEF9-47CA-96DF-9F8F3D47244E}"/>
                  </a:ext>
                </a:extLst>
              </p:cNvPr>
              <p:cNvSpPr/>
              <p:nvPr/>
            </p:nvSpPr>
            <p:spPr>
              <a:xfrm rot="5400000">
                <a:off x="2688432"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1897EEF-79AD-4CDE-BA7E-00085AA5736B}"/>
                  </a:ext>
                </a:extLst>
              </p:cNvPr>
              <p:cNvSpPr txBox="1"/>
              <p:nvPr/>
            </p:nvSpPr>
            <p:spPr>
              <a:xfrm>
                <a:off x="798645" y="5353248"/>
                <a:ext cx="319318" cy="400110"/>
              </a:xfrm>
              <a:prstGeom prst="rect">
                <a:avLst/>
              </a:prstGeom>
              <a:noFill/>
            </p:spPr>
            <p:txBody>
              <a:bodyPr wrap="square" rtlCol="0">
                <a:spAutoFit/>
              </a:bodyPr>
              <a:lstStyle/>
              <a:p>
                <a:r>
                  <a:rPr lang="en-US" sz="2000" dirty="0"/>
                  <a:t>1</a:t>
                </a:r>
                <a:endParaRPr lang="en-US" sz="1400" dirty="0"/>
              </a:p>
            </p:txBody>
          </p:sp>
          <p:sp>
            <p:nvSpPr>
              <p:cNvPr id="14" name="TextBox 13">
                <a:extLst>
                  <a:ext uri="{FF2B5EF4-FFF2-40B4-BE49-F238E27FC236}">
                    <a16:creationId xmlns:a16="http://schemas.microsoft.com/office/drawing/2014/main" id="{FC2EB79C-DEE1-40FC-8CDF-17CD2B39FC4F}"/>
                  </a:ext>
                </a:extLst>
              </p:cNvPr>
              <p:cNvSpPr txBox="1"/>
              <p:nvPr/>
            </p:nvSpPr>
            <p:spPr>
              <a:xfrm>
                <a:off x="1380396" y="5353248"/>
                <a:ext cx="319318" cy="400110"/>
              </a:xfrm>
              <a:prstGeom prst="rect">
                <a:avLst/>
              </a:prstGeom>
              <a:noFill/>
            </p:spPr>
            <p:txBody>
              <a:bodyPr wrap="square" rtlCol="0">
                <a:spAutoFit/>
              </a:bodyPr>
              <a:lstStyle/>
              <a:p>
                <a:r>
                  <a:rPr lang="en-US" sz="2000" dirty="0"/>
                  <a:t>0</a:t>
                </a:r>
                <a:endParaRPr lang="en-US" sz="1400" dirty="0"/>
              </a:p>
            </p:txBody>
          </p:sp>
          <p:sp>
            <p:nvSpPr>
              <p:cNvPr id="15" name="TextBox 14">
                <a:extLst>
                  <a:ext uri="{FF2B5EF4-FFF2-40B4-BE49-F238E27FC236}">
                    <a16:creationId xmlns:a16="http://schemas.microsoft.com/office/drawing/2014/main" id="{208F1EB1-8809-4942-8CEA-EA19C5DAC647}"/>
                  </a:ext>
                </a:extLst>
              </p:cNvPr>
              <p:cNvSpPr txBox="1"/>
              <p:nvPr/>
            </p:nvSpPr>
            <p:spPr>
              <a:xfrm>
                <a:off x="1980470" y="5353248"/>
                <a:ext cx="319318" cy="400110"/>
              </a:xfrm>
              <a:prstGeom prst="rect">
                <a:avLst/>
              </a:prstGeom>
              <a:noFill/>
            </p:spPr>
            <p:txBody>
              <a:bodyPr wrap="square" rtlCol="0">
                <a:spAutoFit/>
              </a:bodyPr>
              <a:lstStyle/>
              <a:p>
                <a:r>
                  <a:rPr lang="en-US" sz="2000" dirty="0"/>
                  <a:t>1</a:t>
                </a:r>
                <a:endParaRPr lang="en-US" sz="1400" dirty="0"/>
              </a:p>
            </p:txBody>
          </p:sp>
          <p:sp>
            <p:nvSpPr>
              <p:cNvPr id="16" name="TextBox 15">
                <a:extLst>
                  <a:ext uri="{FF2B5EF4-FFF2-40B4-BE49-F238E27FC236}">
                    <a16:creationId xmlns:a16="http://schemas.microsoft.com/office/drawing/2014/main" id="{1A689D72-8248-421A-B117-B6F4294CBA07}"/>
                  </a:ext>
                </a:extLst>
              </p:cNvPr>
              <p:cNvSpPr txBox="1"/>
              <p:nvPr/>
            </p:nvSpPr>
            <p:spPr>
              <a:xfrm>
                <a:off x="2580544" y="5353248"/>
                <a:ext cx="319318" cy="400110"/>
              </a:xfrm>
              <a:prstGeom prst="rect">
                <a:avLst/>
              </a:prstGeom>
              <a:noFill/>
            </p:spPr>
            <p:txBody>
              <a:bodyPr wrap="square" rtlCol="0">
                <a:spAutoFit/>
              </a:bodyPr>
              <a:lstStyle/>
              <a:p>
                <a:r>
                  <a:rPr lang="en-US" sz="2000" dirty="0"/>
                  <a:t>1</a:t>
                </a:r>
                <a:endParaRPr lang="en-US" sz="1400" dirty="0"/>
              </a:p>
            </p:txBody>
          </p:sp>
        </p:grpSp>
      </p:grpSp>
    </p:spTree>
    <p:extLst>
      <p:ext uri="{BB962C8B-B14F-4D97-AF65-F5344CB8AC3E}">
        <p14:creationId xmlns:p14="http://schemas.microsoft.com/office/powerpoint/2010/main" val="2910144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1E4C-1EAE-4601-B1C1-188CD42910AD}"/>
              </a:ext>
            </a:extLst>
          </p:cNvPr>
          <p:cNvSpPr>
            <a:spLocks noGrp="1"/>
          </p:cNvSpPr>
          <p:nvPr>
            <p:ph type="title"/>
          </p:nvPr>
        </p:nvSpPr>
        <p:spPr/>
        <p:txBody>
          <a:bodyPr/>
          <a:lstStyle/>
          <a:p>
            <a:r>
              <a:rPr lang="en-US" dirty="0"/>
              <a:t>Model Construction: Predictor Types</a:t>
            </a:r>
          </a:p>
        </p:txBody>
      </p:sp>
      <p:sp>
        <p:nvSpPr>
          <p:cNvPr id="3" name="Content Placeholder 2">
            <a:extLst>
              <a:ext uri="{FF2B5EF4-FFF2-40B4-BE49-F238E27FC236}">
                <a16:creationId xmlns:a16="http://schemas.microsoft.com/office/drawing/2014/main" id="{7239FCB2-FEE5-4746-B72E-B8D3EE8C792A}"/>
              </a:ext>
            </a:extLst>
          </p:cNvPr>
          <p:cNvSpPr>
            <a:spLocks noGrp="1"/>
          </p:cNvSpPr>
          <p:nvPr>
            <p:ph idx="1"/>
          </p:nvPr>
        </p:nvSpPr>
        <p:spPr>
          <a:xfrm>
            <a:off x="838200" y="1825625"/>
            <a:ext cx="5257800" cy="4351338"/>
          </a:xfrm>
        </p:spPr>
        <p:txBody>
          <a:bodyPr/>
          <a:lstStyle/>
          <a:p>
            <a:r>
              <a:rPr lang="en-US" dirty="0"/>
              <a:t>Overlap </a:t>
            </a:r>
            <a:r>
              <a:rPr lang="en-US" dirty="0" err="1"/>
              <a:t>Percents</a:t>
            </a:r>
            <a:endParaRPr lang="en-US" dirty="0"/>
          </a:p>
        </p:txBody>
      </p:sp>
      <p:grpSp>
        <p:nvGrpSpPr>
          <p:cNvPr id="60" name="Group 59">
            <a:extLst>
              <a:ext uri="{FF2B5EF4-FFF2-40B4-BE49-F238E27FC236}">
                <a16:creationId xmlns:a16="http://schemas.microsoft.com/office/drawing/2014/main" id="{16D716A5-AC02-4873-B8D7-3B2EA2F87BA1}"/>
              </a:ext>
            </a:extLst>
          </p:cNvPr>
          <p:cNvGrpSpPr/>
          <p:nvPr/>
        </p:nvGrpSpPr>
        <p:grpSpPr>
          <a:xfrm>
            <a:off x="6579348" y="1720485"/>
            <a:ext cx="4932295" cy="4561617"/>
            <a:chOff x="6889591" y="1407491"/>
            <a:chExt cx="4932295" cy="4561617"/>
          </a:xfrm>
        </p:grpSpPr>
        <p:grpSp>
          <p:nvGrpSpPr>
            <p:cNvPr id="5" name="Group 4">
              <a:extLst>
                <a:ext uri="{FF2B5EF4-FFF2-40B4-BE49-F238E27FC236}">
                  <a16:creationId xmlns:a16="http://schemas.microsoft.com/office/drawing/2014/main" id="{CC96B66B-8515-410F-A570-28E328751B2D}"/>
                </a:ext>
              </a:extLst>
            </p:cNvPr>
            <p:cNvGrpSpPr/>
            <p:nvPr/>
          </p:nvGrpSpPr>
          <p:grpSpPr>
            <a:xfrm>
              <a:off x="6889591" y="1407491"/>
              <a:ext cx="4932295" cy="1439079"/>
              <a:chOff x="2437333" y="1650059"/>
              <a:chExt cx="7516178" cy="2238318"/>
            </a:xfrm>
          </p:grpSpPr>
          <p:grpSp>
            <p:nvGrpSpPr>
              <p:cNvPr id="26" name="Group 25">
                <a:extLst>
                  <a:ext uri="{FF2B5EF4-FFF2-40B4-BE49-F238E27FC236}">
                    <a16:creationId xmlns:a16="http://schemas.microsoft.com/office/drawing/2014/main" id="{91DEF8E0-9336-4D67-86B2-675E3FABA731}"/>
                  </a:ext>
                </a:extLst>
              </p:cNvPr>
              <p:cNvGrpSpPr/>
              <p:nvPr/>
            </p:nvGrpSpPr>
            <p:grpSpPr>
              <a:xfrm>
                <a:off x="2437333" y="1650059"/>
                <a:ext cx="7516178" cy="2238318"/>
                <a:chOff x="2437333" y="1650059"/>
                <a:chExt cx="7516178" cy="2238318"/>
              </a:xfrm>
            </p:grpSpPr>
            <p:cxnSp>
              <p:nvCxnSpPr>
                <p:cNvPr id="28" name="Straight Connector 27">
                  <a:extLst>
                    <a:ext uri="{FF2B5EF4-FFF2-40B4-BE49-F238E27FC236}">
                      <a16:creationId xmlns:a16="http://schemas.microsoft.com/office/drawing/2014/main" id="{65BB2C5C-58B5-4FBD-BB0B-36FC802F060D}"/>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0DFABF09-EDDB-489F-A92B-9734C5B9FDF5}"/>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23888D5-84D4-4A06-B1E2-E719F0E4E5FE}"/>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DB18C2A6-AFD1-4507-904F-582C254193C5}"/>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4DC2759-A5B0-4C82-A058-B9B82A6C0F22}"/>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74168EDD-DEEF-4F70-B2FC-8A418628330E}"/>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64329CB-C372-4B75-B5B9-17B70759B3D0}"/>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F4DDDA-BD55-46D7-A8C6-1CF772788672}"/>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0E7C92-3B61-47B4-B6AB-8DD1249DAA65}"/>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DBEF8BE-FB9B-4A9C-AA70-4F61C1D3D957}"/>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839471-5B04-4F7B-887B-FDEC2B58809D}"/>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A2222E-ED29-4F47-8A53-F0CD0A288D63}"/>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FE43CD4-985E-4184-99DC-3C6CC7CCA456}"/>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40F3A94-062E-4DA5-AD4C-5E14334992FD}"/>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263A06-94E3-4EBB-9F74-0DA4ADDC1FC7}"/>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3BF60-2AAF-4832-A46D-733EC7D4E311}"/>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1F3512-74BA-4623-9892-04949A13D0B5}"/>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88DE534-AA60-4586-A41C-DCAEC9C9CA7A}"/>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6" name="Flowchart: Connector 45">
                  <a:extLst>
                    <a:ext uri="{FF2B5EF4-FFF2-40B4-BE49-F238E27FC236}">
                      <a16:creationId xmlns:a16="http://schemas.microsoft.com/office/drawing/2014/main" id="{7D84AFF2-6764-47DB-942B-D5F2EED279F5}"/>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DD912D0E-3969-4223-9EC9-6E4D22272B94}"/>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2B13E440-72D8-4F7E-BD43-6D05B44AF2D7}"/>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9B4E2534-ED5B-4B7C-B61A-902071F9D77F}"/>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D76C141-D66A-4301-B2AC-6CC1ACDDAA01}"/>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82AEAE-3732-4C21-959D-84ED57B2E01D}"/>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52" name="Rectangle 51">
                  <a:extLst>
                    <a:ext uri="{FF2B5EF4-FFF2-40B4-BE49-F238E27FC236}">
                      <a16:creationId xmlns:a16="http://schemas.microsoft.com/office/drawing/2014/main" id="{127EA711-2784-4EB0-9479-6D95875D0AD2}"/>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690B1289-A190-4D0C-8BA2-7BB93B098334}"/>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50798AE7-D40B-46E0-A3EA-21D692D36215}"/>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1BF2ABB-E1E4-4D32-ADFE-C63374F2E810}"/>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105D6CC-80E9-4B8C-9602-8E77EDC20C25}"/>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75C9B63-212D-4AD5-9ABB-12E8DC6DD9ED}"/>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147FC10C-D920-4C00-8A6B-403C1BB4D171}"/>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BD9A7648-9293-429A-8B7D-396DD3CC2058}"/>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BE598811-80D3-4CF2-922E-8B2E4698AE27}"/>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DA299A33-CE8C-4602-AF1E-07A432C7C4A0}"/>
                </a:ext>
              </a:extLst>
            </p:cNvPr>
            <p:cNvCxnSpPr>
              <a:cxnSpLocks/>
            </p:cNvCxnSpPr>
            <p:nvPr/>
          </p:nvCxnSpPr>
          <p:spPr>
            <a:xfrm>
              <a:off x="9375839" y="2838501"/>
              <a:ext cx="0" cy="6884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EE10B1B-B9E1-4426-9480-E43A6CE22F91}"/>
                </a:ext>
              </a:extLst>
            </p:cNvPr>
            <p:cNvGrpSpPr/>
            <p:nvPr/>
          </p:nvGrpSpPr>
          <p:grpSpPr>
            <a:xfrm>
              <a:off x="8449012" y="3543517"/>
              <a:ext cx="1933153" cy="2425591"/>
              <a:chOff x="4869259" y="3590456"/>
              <a:chExt cx="2539000" cy="3150358"/>
            </a:xfrm>
          </p:grpSpPr>
          <p:pic>
            <p:nvPicPr>
              <p:cNvPr id="8" name="Picture 7">
                <a:extLst>
                  <a:ext uri="{FF2B5EF4-FFF2-40B4-BE49-F238E27FC236}">
                    <a16:creationId xmlns:a16="http://schemas.microsoft.com/office/drawing/2014/main" id="{9813785C-28CB-430E-B93B-291F47A5B6C9}"/>
                  </a:ext>
                </a:extLst>
              </p:cNvPr>
              <p:cNvPicPr>
                <a:picLocks noChangeAspect="1"/>
              </p:cNvPicPr>
              <p:nvPr/>
            </p:nvPicPr>
            <p:blipFill>
              <a:blip r:embed="rId2"/>
              <a:stretch>
                <a:fillRect/>
              </a:stretch>
            </p:blipFill>
            <p:spPr>
              <a:xfrm>
                <a:off x="4869259" y="3590456"/>
                <a:ext cx="2475371" cy="1561388"/>
              </a:xfrm>
              <a:prstGeom prst="rect">
                <a:avLst/>
              </a:prstGeom>
            </p:spPr>
          </p:pic>
          <p:sp>
            <p:nvSpPr>
              <p:cNvPr id="9" name="Right Bracket 8">
                <a:extLst>
                  <a:ext uri="{FF2B5EF4-FFF2-40B4-BE49-F238E27FC236}">
                    <a16:creationId xmlns:a16="http://schemas.microsoft.com/office/drawing/2014/main" id="{252F123E-20BE-409D-895F-F49726CA0B45}"/>
                  </a:ext>
                </a:extLst>
              </p:cNvPr>
              <p:cNvSpPr/>
              <p:nvPr/>
            </p:nvSpPr>
            <p:spPr>
              <a:xfrm rot="5400000">
                <a:off x="5031624" y="5100548"/>
                <a:ext cx="87677" cy="36422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ket 9">
                <a:extLst>
                  <a:ext uri="{FF2B5EF4-FFF2-40B4-BE49-F238E27FC236}">
                    <a16:creationId xmlns:a16="http://schemas.microsoft.com/office/drawing/2014/main" id="{40F1218E-EB5F-4DB5-88CC-97A1D0D3610B}"/>
                  </a:ext>
                </a:extLst>
              </p:cNvPr>
              <p:cNvSpPr/>
              <p:nvPr/>
            </p:nvSpPr>
            <p:spPr>
              <a:xfrm rot="5400000">
                <a:off x="5132044"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ket 10">
                <a:extLst>
                  <a:ext uri="{FF2B5EF4-FFF2-40B4-BE49-F238E27FC236}">
                    <a16:creationId xmlns:a16="http://schemas.microsoft.com/office/drawing/2014/main" id="{9B0818E6-C903-4D1C-892A-C50994966137}"/>
                  </a:ext>
                </a:extLst>
              </p:cNvPr>
              <p:cNvSpPr/>
              <p:nvPr/>
            </p:nvSpPr>
            <p:spPr>
              <a:xfrm rot="5400000">
                <a:off x="5704940"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ket 11">
                <a:extLst>
                  <a:ext uri="{FF2B5EF4-FFF2-40B4-BE49-F238E27FC236}">
                    <a16:creationId xmlns:a16="http://schemas.microsoft.com/office/drawing/2014/main" id="{00F306D3-F74E-45FC-B768-72DF79FC5C13}"/>
                  </a:ext>
                </a:extLst>
              </p:cNvPr>
              <p:cNvSpPr/>
              <p:nvPr/>
            </p:nvSpPr>
            <p:spPr>
              <a:xfrm rot="5400000">
                <a:off x="6536258" y="5195687"/>
                <a:ext cx="107268" cy="15436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a:extLst>
                  <a:ext uri="{FF2B5EF4-FFF2-40B4-BE49-F238E27FC236}">
                    <a16:creationId xmlns:a16="http://schemas.microsoft.com/office/drawing/2014/main" id="{F8CFFD3A-EF8C-42EF-A844-F60F4BA69E37}"/>
                  </a:ext>
                </a:extLst>
              </p:cNvPr>
              <p:cNvSpPr/>
              <p:nvPr/>
            </p:nvSpPr>
            <p:spPr>
              <a:xfrm rot="5400000">
                <a:off x="6790770" y="5117973"/>
                <a:ext cx="87678" cy="32938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FC7F619F-2425-4A87-BE23-C693EE55B534}"/>
                  </a:ext>
                </a:extLst>
              </p:cNvPr>
              <p:cNvCxnSpPr>
                <a:cxnSpLocks/>
              </p:cNvCxnSpPr>
              <p:nvPr/>
            </p:nvCxnSpPr>
            <p:spPr>
              <a:xfrm>
                <a:off x="5069279" y="5326499"/>
                <a:ext cx="332624" cy="2887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8BDD00-BD85-4AD7-BE40-DFB275C65054}"/>
                  </a:ext>
                </a:extLst>
              </p:cNvPr>
              <p:cNvCxnSpPr>
                <a:cxnSpLocks/>
              </p:cNvCxnSpPr>
              <p:nvPr/>
            </p:nvCxnSpPr>
            <p:spPr>
              <a:xfrm flipH="1">
                <a:off x="6298970" y="5326498"/>
                <a:ext cx="276321" cy="2844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96A5B1D-B248-4FF3-A118-AD720F334AA9}"/>
                  </a:ext>
                </a:extLst>
              </p:cNvPr>
              <p:cNvCxnSpPr>
                <a:cxnSpLocks/>
              </p:cNvCxnSpPr>
              <p:nvPr/>
            </p:nvCxnSpPr>
            <p:spPr>
              <a:xfrm flipH="1">
                <a:off x="6633703" y="5323605"/>
                <a:ext cx="195930" cy="2873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03A9B1-057A-45AB-9A1A-14845D314FAF}"/>
                  </a:ext>
                </a:extLst>
              </p:cNvPr>
              <p:cNvSpPr txBox="1"/>
              <p:nvPr/>
            </p:nvSpPr>
            <p:spPr>
              <a:xfrm>
                <a:off x="5069279" y="5536455"/>
                <a:ext cx="2338980" cy="439714"/>
              </a:xfrm>
              <a:prstGeom prst="rect">
                <a:avLst/>
              </a:prstGeom>
              <a:noFill/>
            </p:spPr>
            <p:txBody>
              <a:bodyPr wrap="square" rtlCol="0">
                <a:spAutoFit/>
              </a:bodyPr>
              <a:lstStyle/>
              <a:p>
                <a:r>
                  <a:rPr lang="en-US" sz="1600" dirty="0"/>
                  <a:t>Feature Width</a:t>
                </a:r>
              </a:p>
            </p:txBody>
          </p:sp>
          <p:sp>
            <p:nvSpPr>
              <p:cNvPr id="18" name="Right Bracket 17">
                <a:extLst>
                  <a:ext uri="{FF2B5EF4-FFF2-40B4-BE49-F238E27FC236}">
                    <a16:creationId xmlns:a16="http://schemas.microsoft.com/office/drawing/2014/main" id="{0F3CB9A3-70CA-4FEA-9735-BAC4A1AA1993}"/>
                  </a:ext>
                </a:extLst>
              </p:cNvPr>
              <p:cNvSpPr/>
              <p:nvPr/>
            </p:nvSpPr>
            <p:spPr>
              <a:xfrm rot="5400000">
                <a:off x="6283448"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a:extLst>
                  <a:ext uri="{FF2B5EF4-FFF2-40B4-BE49-F238E27FC236}">
                    <a16:creationId xmlns:a16="http://schemas.microsoft.com/office/drawing/2014/main" id="{3831073C-5173-4CBF-A4B9-9D40B95A1BC9}"/>
                  </a:ext>
                </a:extLst>
              </p:cNvPr>
              <p:cNvSpPr/>
              <p:nvPr/>
            </p:nvSpPr>
            <p:spPr>
              <a:xfrm rot="5400000">
                <a:off x="6854521"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1335516-910B-4FEF-A7D7-415D4A5A80DA}"/>
                  </a:ext>
                </a:extLst>
              </p:cNvPr>
              <p:cNvCxnSpPr>
                <a:cxnSpLocks/>
              </p:cNvCxnSpPr>
              <p:nvPr/>
            </p:nvCxnSpPr>
            <p:spPr>
              <a:xfrm flipH="1">
                <a:off x="6521985" y="6035764"/>
                <a:ext cx="387202" cy="3082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E3526B-B56E-4CE2-BD16-440A7C0772FF}"/>
                  </a:ext>
                </a:extLst>
              </p:cNvPr>
              <p:cNvCxnSpPr>
                <a:cxnSpLocks/>
              </p:cNvCxnSpPr>
              <p:nvPr/>
            </p:nvCxnSpPr>
            <p:spPr>
              <a:xfrm flipH="1">
                <a:off x="6212982" y="6026864"/>
                <a:ext cx="116800" cy="317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4EE590-FAED-46A8-A3B3-34CC6A144534}"/>
                  </a:ext>
                </a:extLst>
              </p:cNvPr>
              <p:cNvCxnSpPr>
                <a:cxnSpLocks/>
              </p:cNvCxnSpPr>
              <p:nvPr/>
            </p:nvCxnSpPr>
            <p:spPr>
              <a:xfrm>
                <a:off x="5721713" y="6030590"/>
                <a:ext cx="91228" cy="313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41F55DB-9099-4A28-967D-787A5F79E88C}"/>
                  </a:ext>
                </a:extLst>
              </p:cNvPr>
              <p:cNvCxnSpPr>
                <a:cxnSpLocks/>
              </p:cNvCxnSpPr>
              <p:nvPr/>
            </p:nvCxnSpPr>
            <p:spPr>
              <a:xfrm>
                <a:off x="5170233" y="6026057"/>
                <a:ext cx="346245" cy="317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F566A51-291C-49D8-886F-C32477A14CC9}"/>
                  </a:ext>
                </a:extLst>
              </p:cNvPr>
              <p:cNvSpPr txBox="1"/>
              <p:nvPr/>
            </p:nvSpPr>
            <p:spPr>
              <a:xfrm>
                <a:off x="5300350" y="6301100"/>
                <a:ext cx="1759198" cy="439714"/>
              </a:xfrm>
              <a:prstGeom prst="rect">
                <a:avLst/>
              </a:prstGeom>
              <a:noFill/>
            </p:spPr>
            <p:txBody>
              <a:bodyPr wrap="square" rtlCol="0">
                <a:spAutoFit/>
              </a:bodyPr>
              <a:lstStyle/>
              <a:p>
                <a:r>
                  <a:rPr lang="en-US" sz="1600" dirty="0"/>
                  <a:t>Bin Width</a:t>
                </a:r>
              </a:p>
            </p:txBody>
          </p:sp>
        </p:grpSp>
      </p:grpSp>
    </p:spTree>
    <p:extLst>
      <p:ext uri="{BB962C8B-B14F-4D97-AF65-F5344CB8AC3E}">
        <p14:creationId xmlns:p14="http://schemas.microsoft.com/office/powerpoint/2010/main" val="860295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70BA8-8BD0-4F0A-AA78-3C06BEA04D21}"/>
              </a:ext>
            </a:extLst>
          </p:cNvPr>
          <p:cNvSpPr>
            <a:spLocks noGrp="1"/>
          </p:cNvSpPr>
          <p:nvPr>
            <p:ph type="title"/>
          </p:nvPr>
        </p:nvSpPr>
        <p:spPr/>
        <p:txBody>
          <a:bodyPr/>
          <a:lstStyle/>
          <a:p>
            <a:r>
              <a:rPr lang="en-US" dirty="0"/>
              <a:t>Model Construction: Predictor Types</a:t>
            </a:r>
          </a:p>
        </p:txBody>
      </p:sp>
      <p:sp>
        <p:nvSpPr>
          <p:cNvPr id="3" name="Content Placeholder 2">
            <a:extLst>
              <a:ext uri="{FF2B5EF4-FFF2-40B4-BE49-F238E27FC236}">
                <a16:creationId xmlns:a16="http://schemas.microsoft.com/office/drawing/2014/main" id="{CBD28701-D163-4F5E-A2F0-990273E54245}"/>
              </a:ext>
            </a:extLst>
          </p:cNvPr>
          <p:cNvSpPr>
            <a:spLocks noGrp="1"/>
          </p:cNvSpPr>
          <p:nvPr>
            <p:ph idx="1"/>
          </p:nvPr>
        </p:nvSpPr>
        <p:spPr>
          <a:xfrm>
            <a:off x="838200" y="1825625"/>
            <a:ext cx="5257800" cy="4351338"/>
          </a:xfrm>
        </p:spPr>
        <p:txBody>
          <a:bodyPr/>
          <a:lstStyle/>
          <a:p>
            <a:r>
              <a:rPr lang="en-US" dirty="0"/>
              <a:t>Log</a:t>
            </a:r>
            <a:r>
              <a:rPr lang="en-US" baseline="-25000" dirty="0"/>
              <a:t>2 </a:t>
            </a:r>
            <a:r>
              <a:rPr lang="en-US" dirty="0"/>
              <a:t>Distance</a:t>
            </a:r>
          </a:p>
        </p:txBody>
      </p:sp>
      <p:grpSp>
        <p:nvGrpSpPr>
          <p:cNvPr id="4" name="Group 3">
            <a:extLst>
              <a:ext uri="{FF2B5EF4-FFF2-40B4-BE49-F238E27FC236}">
                <a16:creationId xmlns:a16="http://schemas.microsoft.com/office/drawing/2014/main" id="{63FFCE96-D5A8-4CC5-BCCD-AE750E77A216}"/>
              </a:ext>
            </a:extLst>
          </p:cNvPr>
          <p:cNvGrpSpPr/>
          <p:nvPr/>
        </p:nvGrpSpPr>
        <p:grpSpPr>
          <a:xfrm>
            <a:off x="6669688" y="1864930"/>
            <a:ext cx="5257801" cy="4366809"/>
            <a:chOff x="2856966" y="139701"/>
            <a:chExt cx="6478067" cy="5709273"/>
          </a:xfrm>
        </p:grpSpPr>
        <p:grpSp>
          <p:nvGrpSpPr>
            <p:cNvPr id="5" name="Group 4">
              <a:extLst>
                <a:ext uri="{FF2B5EF4-FFF2-40B4-BE49-F238E27FC236}">
                  <a16:creationId xmlns:a16="http://schemas.microsoft.com/office/drawing/2014/main" id="{899452D7-1DE0-479C-8417-D52D9A44466E}"/>
                </a:ext>
              </a:extLst>
            </p:cNvPr>
            <p:cNvGrpSpPr/>
            <p:nvPr/>
          </p:nvGrpSpPr>
          <p:grpSpPr>
            <a:xfrm>
              <a:off x="2856966" y="139701"/>
              <a:ext cx="6478067" cy="1869076"/>
              <a:chOff x="2437333" y="1650059"/>
              <a:chExt cx="7516178" cy="2238318"/>
            </a:xfrm>
          </p:grpSpPr>
          <p:grpSp>
            <p:nvGrpSpPr>
              <p:cNvPr id="29" name="Group 28">
                <a:extLst>
                  <a:ext uri="{FF2B5EF4-FFF2-40B4-BE49-F238E27FC236}">
                    <a16:creationId xmlns:a16="http://schemas.microsoft.com/office/drawing/2014/main" id="{D2B08A9B-7E48-4D50-A562-3736E89D17B7}"/>
                  </a:ext>
                </a:extLst>
              </p:cNvPr>
              <p:cNvGrpSpPr/>
              <p:nvPr/>
            </p:nvGrpSpPr>
            <p:grpSpPr>
              <a:xfrm>
                <a:off x="2437333" y="1650059"/>
                <a:ext cx="7516178" cy="2238318"/>
                <a:chOff x="2437333" y="1650059"/>
                <a:chExt cx="7516178" cy="2238318"/>
              </a:xfrm>
            </p:grpSpPr>
            <p:cxnSp>
              <p:nvCxnSpPr>
                <p:cNvPr id="31" name="Straight Connector 30">
                  <a:extLst>
                    <a:ext uri="{FF2B5EF4-FFF2-40B4-BE49-F238E27FC236}">
                      <a16:creationId xmlns:a16="http://schemas.microsoft.com/office/drawing/2014/main" id="{B7E02B5E-1CF8-42F2-ADA0-06DFEA266BDD}"/>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5C1DA9FC-2BE2-4526-85D7-12AEA2D5E2FE}"/>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E3A467-BC00-44B2-A092-36497DC162CF}"/>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3F842978-8A80-47D1-B4D1-23E0266A017D}"/>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5C805CA-9F92-4AE9-A298-5B6C3CF7D4BD}"/>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9BD4CB31-EF26-4F82-AAF9-03F01196A76C}"/>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41A35A-8664-4C5F-8167-A205A9B925AD}"/>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DB0693-3631-4B24-A752-163431F6DEA9}"/>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065D79B-D740-46BA-87BF-7789182A256F}"/>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BF2CA15-61C0-4D66-9A52-679C3462DD58}"/>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EFAE9D-6319-4DCC-8A7C-A44E23B0E907}"/>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2AC976-9D23-49FE-98D9-0CCA0BC32932}"/>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DE9736C-2053-4C4A-93F4-422707084F9F}"/>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C058390-7918-4F90-AE4B-48C0587C7769}"/>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B38B99-797B-4438-BB73-817606066FC6}"/>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59F0A1-3662-4C01-9219-FCFBCF3DA899}"/>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2AFBC3-D107-4BD7-BE14-E9FD2F7475E6}"/>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DA0E7AD-770F-4AA6-8F4A-CF539D83059E}"/>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9" name="Flowchart: Connector 48">
                  <a:extLst>
                    <a:ext uri="{FF2B5EF4-FFF2-40B4-BE49-F238E27FC236}">
                      <a16:creationId xmlns:a16="http://schemas.microsoft.com/office/drawing/2014/main" id="{3A5E42AB-8CF9-43B8-B501-63E62CCFAF73}"/>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81A3016E-6F34-4D01-B86C-0F8EB24D61F7}"/>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5E6E7C27-C5F3-4817-A900-55F4CA475F92}"/>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29B4703-C8BF-4C6C-9D6F-DE48EA57809C}"/>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3B53E1A-5C92-4D06-9DE7-2B192CB71D3A}"/>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76C0196-11E4-42FA-B11D-8F4261246F85}"/>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55" name="Rectangle 54">
                  <a:extLst>
                    <a:ext uri="{FF2B5EF4-FFF2-40B4-BE49-F238E27FC236}">
                      <a16:creationId xmlns:a16="http://schemas.microsoft.com/office/drawing/2014/main" id="{9BA9C14A-6573-4D09-A6A0-3574C656B341}"/>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7C205E4-E9C6-4769-AFA7-8B11A584FB1A}"/>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EB180481-1F8A-4655-A53A-DD441D3320C6}"/>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2812A56-FADE-480E-9694-E177A9750DCC}"/>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0F4E7974-FD9D-42E6-B7C9-5BFE0EE26AEA}"/>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52D57E12-E2BE-46CB-B071-C372A3EE21EE}"/>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F9828C11-F5FA-42B2-9198-27C02ACF685D}"/>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FBD41B-DCDD-4FA6-AF0B-7B7F4B3C611F}"/>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ectangle 29">
                <a:extLst>
                  <a:ext uri="{FF2B5EF4-FFF2-40B4-BE49-F238E27FC236}">
                    <a16:creationId xmlns:a16="http://schemas.microsoft.com/office/drawing/2014/main" id="{DAC4C138-B436-4063-B6C6-2CD26ABA5F6D}"/>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4FC75D5E-890B-4117-963F-0EF27628EB5C}"/>
                </a:ext>
              </a:extLst>
            </p:cNvPr>
            <p:cNvCxnSpPr>
              <a:cxnSpLocks/>
            </p:cNvCxnSpPr>
            <p:nvPr/>
          </p:nvCxnSpPr>
          <p:spPr>
            <a:xfrm>
              <a:off x="6122399" y="1998297"/>
              <a:ext cx="0" cy="8940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D284E213-0D46-417D-8A6E-93D4DFD04685}"/>
                </a:ext>
              </a:extLst>
            </p:cNvPr>
            <p:cNvGrpSpPr/>
            <p:nvPr/>
          </p:nvGrpSpPr>
          <p:grpSpPr>
            <a:xfrm>
              <a:off x="4891018" y="3012537"/>
              <a:ext cx="2488056" cy="2836437"/>
              <a:chOff x="9189642" y="3590456"/>
              <a:chExt cx="2488056" cy="2836437"/>
            </a:xfrm>
          </p:grpSpPr>
          <p:cxnSp>
            <p:nvCxnSpPr>
              <p:cNvPr id="8" name="Straight Connector 7">
                <a:extLst>
                  <a:ext uri="{FF2B5EF4-FFF2-40B4-BE49-F238E27FC236}">
                    <a16:creationId xmlns:a16="http://schemas.microsoft.com/office/drawing/2014/main" id="{2D02DD51-C715-430A-B83C-9E43BC155246}"/>
                  </a:ext>
                </a:extLst>
              </p:cNvPr>
              <p:cNvCxnSpPr>
                <a:cxnSpLocks/>
              </p:cNvCxnSpPr>
              <p:nvPr/>
            </p:nvCxnSpPr>
            <p:spPr>
              <a:xfrm>
                <a:off x="9354037" y="5219231"/>
                <a:ext cx="0" cy="21907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F9097A5-736F-4FBD-BEBA-44FF1BC7A36F}"/>
                  </a:ext>
                </a:extLst>
              </p:cNvPr>
              <p:cNvCxnSpPr>
                <a:cxnSpLocks/>
              </p:cNvCxnSpPr>
              <p:nvPr/>
            </p:nvCxnSpPr>
            <p:spPr>
              <a:xfrm flipH="1">
                <a:off x="11146334" y="5238821"/>
                <a:ext cx="2" cy="20955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D6CDE6B-91B2-4963-90F8-547BBA07642D}"/>
                  </a:ext>
                </a:extLst>
              </p:cNvPr>
              <p:cNvGrpSpPr/>
              <p:nvPr/>
            </p:nvGrpSpPr>
            <p:grpSpPr>
              <a:xfrm>
                <a:off x="9339259" y="5497261"/>
                <a:ext cx="1958024" cy="56044"/>
                <a:chOff x="9246031" y="5217079"/>
                <a:chExt cx="1958024" cy="56044"/>
              </a:xfrm>
            </p:grpSpPr>
            <p:sp>
              <p:nvSpPr>
                <p:cNvPr id="25" name="Right Bracket 24">
                  <a:extLst>
                    <a:ext uri="{FF2B5EF4-FFF2-40B4-BE49-F238E27FC236}">
                      <a16:creationId xmlns:a16="http://schemas.microsoft.com/office/drawing/2014/main" id="{A844C5F5-47CC-49A2-8BDC-DF631514326B}"/>
                    </a:ext>
                  </a:extLst>
                </p:cNvPr>
                <p:cNvSpPr/>
                <p:nvPr/>
              </p:nvSpPr>
              <p:spPr>
                <a:xfrm rot="5400000">
                  <a:off x="9294031" y="5171701"/>
                  <a:ext cx="53423" cy="149421"/>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ket 25">
                  <a:extLst>
                    <a:ext uri="{FF2B5EF4-FFF2-40B4-BE49-F238E27FC236}">
                      <a16:creationId xmlns:a16="http://schemas.microsoft.com/office/drawing/2014/main" id="{D89D86C7-B5F3-4F76-BEE0-CD4425751F8E}"/>
                    </a:ext>
                  </a:extLst>
                </p:cNvPr>
                <p:cNvSpPr/>
                <p:nvPr/>
              </p:nvSpPr>
              <p:spPr>
                <a:xfrm rot="5400000">
                  <a:off x="9577879" y="4887851"/>
                  <a:ext cx="53423" cy="71711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ket 26">
                  <a:extLst>
                    <a:ext uri="{FF2B5EF4-FFF2-40B4-BE49-F238E27FC236}">
                      <a16:creationId xmlns:a16="http://schemas.microsoft.com/office/drawing/2014/main" id="{CFB8A22D-AF1C-441A-9652-EA009876BAA3}"/>
                    </a:ext>
                  </a:extLst>
                </p:cNvPr>
                <p:cNvSpPr/>
                <p:nvPr/>
              </p:nvSpPr>
              <p:spPr>
                <a:xfrm rot="5400000">
                  <a:off x="10810517" y="5029002"/>
                  <a:ext cx="50801" cy="43743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ight Bracket 27">
                  <a:extLst>
                    <a:ext uri="{FF2B5EF4-FFF2-40B4-BE49-F238E27FC236}">
                      <a16:creationId xmlns:a16="http://schemas.microsoft.com/office/drawing/2014/main" id="{FCAB8A8B-84EC-4F22-AA5D-F3E27CAC43EE}"/>
                    </a:ext>
                  </a:extLst>
                </p:cNvPr>
                <p:cNvSpPr/>
                <p:nvPr/>
              </p:nvSpPr>
              <p:spPr>
                <a:xfrm rot="5400000">
                  <a:off x="11101324" y="5170391"/>
                  <a:ext cx="56044" cy="14941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1" name="Straight Connector 10">
                <a:extLst>
                  <a:ext uri="{FF2B5EF4-FFF2-40B4-BE49-F238E27FC236}">
                    <a16:creationId xmlns:a16="http://schemas.microsoft.com/office/drawing/2014/main" id="{56F8FD2D-EBF4-45B2-923D-02777B15E333}"/>
                  </a:ext>
                </a:extLst>
              </p:cNvPr>
              <p:cNvCxnSpPr>
                <a:cxnSpLocks/>
              </p:cNvCxnSpPr>
              <p:nvPr/>
            </p:nvCxnSpPr>
            <p:spPr>
              <a:xfrm>
                <a:off x="9220832"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2EACBB-5754-4556-92DF-5A3A61AE8542}"/>
                  </a:ext>
                </a:extLst>
              </p:cNvPr>
              <p:cNvCxnSpPr>
                <a:cxnSpLocks/>
              </p:cNvCxnSpPr>
              <p:nvPr/>
            </p:nvCxnSpPr>
            <p:spPr>
              <a:xfrm>
                <a:off x="982090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C60E1D-FDF9-42CF-AF7A-FCB146AFDD4C}"/>
                  </a:ext>
                </a:extLst>
              </p:cNvPr>
              <p:cNvCxnSpPr>
                <a:cxnSpLocks/>
              </p:cNvCxnSpPr>
              <p:nvPr/>
            </p:nvCxnSpPr>
            <p:spPr>
              <a:xfrm>
                <a:off x="1042732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C3EC5B-9C89-4A9A-99F2-0B60BD212561}"/>
                  </a:ext>
                </a:extLst>
              </p:cNvPr>
              <p:cNvCxnSpPr>
                <a:cxnSpLocks/>
              </p:cNvCxnSpPr>
              <p:nvPr/>
            </p:nvCxnSpPr>
            <p:spPr>
              <a:xfrm>
                <a:off x="1100200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A4172A-C8A8-4C3B-BD51-AB3B9A8011ED}"/>
                  </a:ext>
                </a:extLst>
              </p:cNvPr>
              <p:cNvCxnSpPr>
                <a:cxnSpLocks/>
              </p:cNvCxnSpPr>
              <p:nvPr/>
            </p:nvCxnSpPr>
            <p:spPr>
              <a:xfrm>
                <a:off x="1159255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1A7591F-E711-40E1-949A-333133422314}"/>
                  </a:ext>
                </a:extLst>
              </p:cNvPr>
              <p:cNvPicPr>
                <a:picLocks noChangeAspect="1"/>
              </p:cNvPicPr>
              <p:nvPr/>
            </p:nvPicPr>
            <p:blipFill>
              <a:blip r:embed="rId2"/>
              <a:stretch>
                <a:fillRect/>
              </a:stretch>
            </p:blipFill>
            <p:spPr>
              <a:xfrm>
                <a:off x="9189642" y="3590456"/>
                <a:ext cx="2475371" cy="1561388"/>
              </a:xfrm>
              <a:prstGeom prst="rect">
                <a:avLst/>
              </a:prstGeom>
            </p:spPr>
          </p:pic>
          <p:cxnSp>
            <p:nvCxnSpPr>
              <p:cNvPr id="17" name="Straight Arrow Connector 16">
                <a:extLst>
                  <a:ext uri="{FF2B5EF4-FFF2-40B4-BE49-F238E27FC236}">
                    <a16:creationId xmlns:a16="http://schemas.microsoft.com/office/drawing/2014/main" id="{AF65133C-F62B-4E6D-8753-671F53BD3247}"/>
                  </a:ext>
                </a:extLst>
              </p:cNvPr>
              <p:cNvCxnSpPr>
                <a:cxnSpLocks/>
              </p:cNvCxnSpPr>
              <p:nvPr/>
            </p:nvCxnSpPr>
            <p:spPr>
              <a:xfrm>
                <a:off x="9412869" y="5553303"/>
                <a:ext cx="36375" cy="3480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2DB3FD0-231B-41E6-80D6-0AC9C94E4B42}"/>
                  </a:ext>
                </a:extLst>
              </p:cNvPr>
              <p:cNvCxnSpPr>
                <a:cxnSpLocks/>
              </p:cNvCxnSpPr>
              <p:nvPr/>
            </p:nvCxnSpPr>
            <p:spPr>
              <a:xfrm>
                <a:off x="9737564" y="5553304"/>
                <a:ext cx="274148" cy="348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E06F1E-B02D-4549-9263-2B517D8AFDA6}"/>
                  </a:ext>
                </a:extLst>
              </p:cNvPr>
              <p:cNvCxnSpPr>
                <a:cxnSpLocks/>
                <a:endCxn id="23" idx="0"/>
              </p:cNvCxnSpPr>
              <p:nvPr/>
            </p:nvCxnSpPr>
            <p:spPr>
              <a:xfrm flipH="1">
                <a:off x="10774007" y="5553304"/>
                <a:ext cx="169589" cy="337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70F325C-6987-4D6F-ABE7-FA6D73C3853F}"/>
                  </a:ext>
                </a:extLst>
              </p:cNvPr>
              <p:cNvCxnSpPr>
                <a:cxnSpLocks/>
                <a:endCxn id="24" idx="0"/>
              </p:cNvCxnSpPr>
              <p:nvPr/>
            </p:nvCxnSpPr>
            <p:spPr>
              <a:xfrm>
                <a:off x="11223003" y="5553304"/>
                <a:ext cx="163159" cy="3504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7D82CF9-9033-460C-A964-2E1C7B7C4FD0}"/>
                  </a:ext>
                </a:extLst>
              </p:cNvPr>
              <p:cNvSpPr txBox="1"/>
              <p:nvPr/>
            </p:nvSpPr>
            <p:spPr>
              <a:xfrm>
                <a:off x="9316907" y="5890872"/>
                <a:ext cx="583073" cy="523114"/>
              </a:xfrm>
              <a:prstGeom prst="rect">
                <a:avLst/>
              </a:prstGeom>
              <a:noFill/>
            </p:spPr>
            <p:txBody>
              <a:bodyPr wrap="square" rtlCol="0">
                <a:spAutoFit/>
              </a:bodyPr>
              <a:lstStyle/>
              <a:p>
                <a:r>
                  <a:rPr lang="en-US" sz="2000" dirty="0"/>
                  <a:t>D</a:t>
                </a:r>
                <a:r>
                  <a:rPr lang="en-US" sz="2000" baseline="-25000" dirty="0"/>
                  <a:t>1</a:t>
                </a:r>
                <a:endParaRPr lang="en-US" sz="1400" baseline="-25000" dirty="0"/>
              </a:p>
            </p:txBody>
          </p:sp>
          <p:sp>
            <p:nvSpPr>
              <p:cNvPr id="22" name="TextBox 21">
                <a:extLst>
                  <a:ext uri="{FF2B5EF4-FFF2-40B4-BE49-F238E27FC236}">
                    <a16:creationId xmlns:a16="http://schemas.microsoft.com/office/drawing/2014/main" id="{FB0E2953-643D-4526-9909-932413F5F446}"/>
                  </a:ext>
                </a:extLst>
              </p:cNvPr>
              <p:cNvSpPr txBox="1"/>
              <p:nvPr/>
            </p:nvSpPr>
            <p:spPr>
              <a:xfrm>
                <a:off x="9929186" y="5890872"/>
                <a:ext cx="673074" cy="523114"/>
              </a:xfrm>
              <a:prstGeom prst="rect">
                <a:avLst/>
              </a:prstGeom>
              <a:noFill/>
            </p:spPr>
            <p:txBody>
              <a:bodyPr wrap="square" rtlCol="0">
                <a:spAutoFit/>
              </a:bodyPr>
              <a:lstStyle/>
              <a:p>
                <a:r>
                  <a:rPr lang="en-US" sz="2000" dirty="0"/>
                  <a:t>D</a:t>
                </a:r>
                <a:r>
                  <a:rPr lang="en-US" sz="2000" baseline="-25000" dirty="0"/>
                  <a:t>2</a:t>
                </a:r>
                <a:endParaRPr lang="en-US" sz="1400" baseline="-25000" dirty="0"/>
              </a:p>
            </p:txBody>
          </p:sp>
          <p:sp>
            <p:nvSpPr>
              <p:cNvPr id="23" name="TextBox 22">
                <a:extLst>
                  <a:ext uri="{FF2B5EF4-FFF2-40B4-BE49-F238E27FC236}">
                    <a16:creationId xmlns:a16="http://schemas.microsoft.com/office/drawing/2014/main" id="{AACC0134-E982-49EE-8CCC-1943C5318E31}"/>
                  </a:ext>
                </a:extLst>
              </p:cNvPr>
              <p:cNvSpPr txBox="1"/>
              <p:nvPr/>
            </p:nvSpPr>
            <p:spPr>
              <a:xfrm>
                <a:off x="10482387" y="5890872"/>
                <a:ext cx="583240" cy="523114"/>
              </a:xfrm>
              <a:prstGeom prst="rect">
                <a:avLst/>
              </a:prstGeom>
              <a:noFill/>
            </p:spPr>
            <p:txBody>
              <a:bodyPr wrap="square" rtlCol="0">
                <a:spAutoFit/>
              </a:bodyPr>
              <a:lstStyle/>
              <a:p>
                <a:r>
                  <a:rPr lang="en-US" sz="2000" dirty="0"/>
                  <a:t>D</a:t>
                </a:r>
                <a:r>
                  <a:rPr lang="en-US" sz="2000" baseline="-25000" dirty="0"/>
                  <a:t>3</a:t>
                </a:r>
                <a:endParaRPr lang="en-US" sz="1400" baseline="-25000" dirty="0"/>
              </a:p>
            </p:txBody>
          </p:sp>
          <p:sp>
            <p:nvSpPr>
              <p:cNvPr id="24" name="TextBox 23">
                <a:extLst>
                  <a:ext uri="{FF2B5EF4-FFF2-40B4-BE49-F238E27FC236}">
                    <a16:creationId xmlns:a16="http://schemas.microsoft.com/office/drawing/2014/main" id="{579B67A7-2C72-479F-83CC-640005CE8C7E}"/>
                  </a:ext>
                </a:extLst>
              </p:cNvPr>
              <p:cNvSpPr txBox="1"/>
              <p:nvPr/>
            </p:nvSpPr>
            <p:spPr>
              <a:xfrm>
                <a:off x="11094625" y="5903779"/>
                <a:ext cx="583073" cy="523114"/>
              </a:xfrm>
              <a:prstGeom prst="rect">
                <a:avLst/>
              </a:prstGeom>
              <a:noFill/>
            </p:spPr>
            <p:txBody>
              <a:bodyPr wrap="square" rtlCol="0">
                <a:spAutoFit/>
              </a:bodyPr>
              <a:lstStyle/>
              <a:p>
                <a:r>
                  <a:rPr lang="en-US" sz="2000" dirty="0"/>
                  <a:t>D</a:t>
                </a:r>
                <a:r>
                  <a:rPr lang="en-US" sz="2000" baseline="-25000" dirty="0"/>
                  <a:t>4</a:t>
                </a:r>
                <a:endParaRPr lang="en-US" sz="1400" baseline="-25000" dirty="0"/>
              </a:p>
            </p:txBody>
          </p:sp>
        </p:grpSp>
      </p:grpSp>
    </p:spTree>
    <p:extLst>
      <p:ext uri="{BB962C8B-B14F-4D97-AF65-F5344CB8AC3E}">
        <p14:creationId xmlns:p14="http://schemas.microsoft.com/office/powerpoint/2010/main" val="4040250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79637E-E646-4676-86D2-BC881685240A}"/>
              </a:ext>
            </a:extLst>
          </p:cNvPr>
          <p:cNvSpPr>
            <a:spLocks noGrp="1"/>
          </p:cNvSpPr>
          <p:nvPr>
            <p:ph idx="1"/>
          </p:nvPr>
        </p:nvSpPr>
        <p:spPr>
          <a:xfrm>
            <a:off x="838200" y="1892277"/>
            <a:ext cx="5257800" cy="4351338"/>
          </a:xfrm>
        </p:spPr>
        <p:txBody>
          <a:bodyPr/>
          <a:lstStyle/>
          <a:p>
            <a:r>
              <a:rPr lang="en-US" dirty="0"/>
              <a:t>More info</a:t>
            </a:r>
          </a:p>
        </p:txBody>
      </p:sp>
      <p:sp>
        <p:nvSpPr>
          <p:cNvPr id="8" name="Title 7">
            <a:extLst>
              <a:ext uri="{FF2B5EF4-FFF2-40B4-BE49-F238E27FC236}">
                <a16:creationId xmlns:a16="http://schemas.microsoft.com/office/drawing/2014/main" id="{65DDC4F4-B139-42EF-81FA-5FE608D4DC72}"/>
              </a:ext>
            </a:extLst>
          </p:cNvPr>
          <p:cNvSpPr>
            <a:spLocks noGrp="1"/>
          </p:cNvSpPr>
          <p:nvPr>
            <p:ph type="title"/>
          </p:nvPr>
        </p:nvSpPr>
        <p:spPr/>
        <p:txBody>
          <a:bodyPr/>
          <a:lstStyle/>
          <a:p>
            <a:r>
              <a:rPr lang="en-US" dirty="0"/>
              <a:t>Ensemble Framework</a:t>
            </a:r>
          </a:p>
        </p:txBody>
      </p:sp>
      <p:pic>
        <p:nvPicPr>
          <p:cNvPr id="4" name="Picture 3">
            <a:extLst>
              <a:ext uri="{FF2B5EF4-FFF2-40B4-BE49-F238E27FC236}">
                <a16:creationId xmlns:a16="http://schemas.microsoft.com/office/drawing/2014/main" id="{D3F34CD8-15FD-4578-AFB0-B4881EC53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494" y="1892277"/>
            <a:ext cx="5023306" cy="4347659"/>
          </a:xfrm>
          <a:prstGeom prst="rect">
            <a:avLst/>
          </a:prstGeom>
        </p:spPr>
      </p:pic>
    </p:spTree>
    <p:extLst>
      <p:ext uri="{BB962C8B-B14F-4D97-AF65-F5344CB8AC3E}">
        <p14:creationId xmlns:p14="http://schemas.microsoft.com/office/powerpoint/2010/main" val="1605110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AE5C-2170-40BF-8DC0-798146BBDE56}"/>
              </a:ext>
            </a:extLst>
          </p:cNvPr>
          <p:cNvSpPr>
            <a:spLocks noGrp="1"/>
          </p:cNvSpPr>
          <p:nvPr>
            <p:ph type="title"/>
          </p:nvPr>
        </p:nvSpPr>
        <p:spPr/>
        <p:txBody>
          <a:bodyPr/>
          <a:lstStyle/>
          <a:p>
            <a:r>
              <a:rPr lang="en-US" dirty="0"/>
              <a:t>Predicting TAD Boundary Formation</a:t>
            </a:r>
          </a:p>
        </p:txBody>
      </p:sp>
      <p:sp>
        <p:nvSpPr>
          <p:cNvPr id="3" name="Content Placeholder 2">
            <a:extLst>
              <a:ext uri="{FF2B5EF4-FFF2-40B4-BE49-F238E27FC236}">
                <a16:creationId xmlns:a16="http://schemas.microsoft.com/office/drawing/2014/main" id="{8B2B9A01-A1F1-4A6F-99C5-82B7BE97E37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83546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E56B1-B89F-4FC1-AA61-01C082DEAEBE}"/>
              </a:ext>
            </a:extLst>
          </p:cNvPr>
          <p:cNvSpPr>
            <a:spLocks noGrp="1"/>
          </p:cNvSpPr>
          <p:nvPr>
            <p:ph type="title"/>
          </p:nvPr>
        </p:nvSpPr>
        <p:spPr/>
        <p:txBody>
          <a:bodyPr/>
          <a:lstStyle/>
          <a:p>
            <a:r>
              <a:rPr lang="en-US" dirty="0"/>
              <a:t>Final Model Assessment and Performance</a:t>
            </a:r>
          </a:p>
        </p:txBody>
      </p:sp>
      <p:sp>
        <p:nvSpPr>
          <p:cNvPr id="3" name="Content Placeholder 2">
            <a:extLst>
              <a:ext uri="{FF2B5EF4-FFF2-40B4-BE49-F238E27FC236}">
                <a16:creationId xmlns:a16="http://schemas.microsoft.com/office/drawing/2014/main" id="{19D22EDE-6346-4A2B-89E0-11D0B1590E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09109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AB26-AAA1-42D1-AA0A-C4CB7781CBCD}"/>
              </a:ext>
            </a:extLst>
          </p:cNvPr>
          <p:cNvSpPr>
            <a:spLocks noGrp="1"/>
          </p:cNvSpPr>
          <p:nvPr>
            <p:ph type="title"/>
          </p:nvPr>
        </p:nvSpPr>
        <p:spPr/>
        <p:txBody>
          <a:bodyPr/>
          <a:lstStyle/>
          <a:p>
            <a:r>
              <a:rPr lang="en-US" dirty="0"/>
              <a:t>Complete ensemble comparisons</a:t>
            </a:r>
          </a:p>
        </p:txBody>
      </p:sp>
      <p:sp>
        <p:nvSpPr>
          <p:cNvPr id="3" name="Content Placeholder 2">
            <a:extLst>
              <a:ext uri="{FF2B5EF4-FFF2-40B4-BE49-F238E27FC236}">
                <a16:creationId xmlns:a16="http://schemas.microsoft.com/office/drawing/2014/main" id="{F39EB8BE-C92A-4D8D-AB46-5137E487E35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441052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3D26-1B8C-40E3-9AF0-F106AEA1C5B6}"/>
              </a:ext>
            </a:extLst>
          </p:cNvPr>
          <p:cNvSpPr>
            <a:spLocks noGrp="1"/>
          </p:cNvSpPr>
          <p:nvPr>
            <p:ph type="title"/>
          </p:nvPr>
        </p:nvSpPr>
        <p:spPr/>
        <p:txBody>
          <a:bodyPr/>
          <a:lstStyle/>
          <a:p>
            <a:r>
              <a:rPr lang="en-US" dirty="0"/>
              <a:t>Imbalance Ratios Remained Severe &amp; Consistent Across Resolutions</a:t>
            </a:r>
          </a:p>
        </p:txBody>
      </p:sp>
      <p:sp>
        <p:nvSpPr>
          <p:cNvPr id="3" name="Content Placeholder 2">
            <a:extLst>
              <a:ext uri="{FF2B5EF4-FFF2-40B4-BE49-F238E27FC236}">
                <a16:creationId xmlns:a16="http://schemas.microsoft.com/office/drawing/2014/main" id="{AAB472A1-7FAB-4885-8444-9AB6E9403391}"/>
              </a:ext>
            </a:extLst>
          </p:cNvPr>
          <p:cNvSpPr>
            <a:spLocks noGrp="1"/>
          </p:cNvSpPr>
          <p:nvPr>
            <p:ph idx="1"/>
          </p:nvPr>
        </p:nvSpPr>
        <p:spPr>
          <a:xfrm>
            <a:off x="838200" y="1825625"/>
            <a:ext cx="5257800" cy="4351338"/>
          </a:xfrm>
        </p:spPr>
        <p:txBody>
          <a:bodyPr/>
          <a:lstStyle/>
          <a:p>
            <a:r>
              <a:rPr lang="en-US" dirty="0"/>
              <a:t>More info</a:t>
            </a:r>
          </a:p>
        </p:txBody>
      </p:sp>
      <p:pic>
        <p:nvPicPr>
          <p:cNvPr id="11" name="Picture 10">
            <a:extLst>
              <a:ext uri="{FF2B5EF4-FFF2-40B4-BE49-F238E27FC236}">
                <a16:creationId xmlns:a16="http://schemas.microsoft.com/office/drawing/2014/main" id="{70DA98D8-8C21-42D9-867E-9A8860F9C0D1}"/>
              </a:ext>
            </a:extLst>
          </p:cNvPr>
          <p:cNvPicPr>
            <a:picLocks noChangeAspect="1"/>
          </p:cNvPicPr>
          <p:nvPr/>
        </p:nvPicPr>
        <p:blipFill>
          <a:blip r:embed="rId2"/>
          <a:stretch>
            <a:fillRect/>
          </a:stretch>
        </p:blipFill>
        <p:spPr>
          <a:xfrm>
            <a:off x="7091359" y="1821479"/>
            <a:ext cx="4262441" cy="4351338"/>
          </a:xfrm>
          <a:prstGeom prst="rect">
            <a:avLst/>
          </a:prstGeom>
        </p:spPr>
      </p:pic>
    </p:spTree>
    <p:extLst>
      <p:ext uri="{BB962C8B-B14F-4D97-AF65-F5344CB8AC3E}">
        <p14:creationId xmlns:p14="http://schemas.microsoft.com/office/powerpoint/2010/main" val="843779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6EEA-588C-4691-9C41-D396542359DB}"/>
              </a:ext>
            </a:extLst>
          </p:cNvPr>
          <p:cNvSpPr>
            <a:spLocks noGrp="1"/>
          </p:cNvSpPr>
          <p:nvPr>
            <p:ph type="title"/>
          </p:nvPr>
        </p:nvSpPr>
        <p:spPr/>
        <p:txBody>
          <a:bodyPr>
            <a:normAutofit/>
          </a:bodyPr>
          <a:lstStyle/>
          <a:p>
            <a:r>
              <a:rPr lang="en-US" dirty="0"/>
              <a:t>High Correlations Imply Colocalized Annotations Around TAD Boundaries</a:t>
            </a:r>
          </a:p>
        </p:txBody>
      </p:sp>
      <p:pic>
        <p:nvPicPr>
          <p:cNvPr id="9" name="Content Placeholder 8">
            <a:extLst>
              <a:ext uri="{FF2B5EF4-FFF2-40B4-BE49-F238E27FC236}">
                <a16:creationId xmlns:a16="http://schemas.microsoft.com/office/drawing/2014/main" id="{3DDCC35C-0BA8-4A1C-B434-E22BAB9DB8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4709" y="1694327"/>
            <a:ext cx="5059091" cy="5109075"/>
          </a:xfrm>
        </p:spPr>
      </p:pic>
      <p:sp>
        <p:nvSpPr>
          <p:cNvPr id="10" name="Rectangle 9">
            <a:extLst>
              <a:ext uri="{FF2B5EF4-FFF2-40B4-BE49-F238E27FC236}">
                <a16:creationId xmlns:a16="http://schemas.microsoft.com/office/drawing/2014/main" id="{6E696D01-33F4-48E8-A89E-307F8817D9C7}"/>
              </a:ext>
            </a:extLst>
          </p:cNvPr>
          <p:cNvSpPr/>
          <p:nvPr/>
        </p:nvSpPr>
        <p:spPr>
          <a:xfrm>
            <a:off x="6648027" y="2109195"/>
            <a:ext cx="276770" cy="281667"/>
          </a:xfrm>
          <a:prstGeom prst="rect">
            <a:avLst/>
          </a:prstGeom>
          <a:noFill/>
          <a:ln w="285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Bent-Up 11">
            <a:extLst>
              <a:ext uri="{FF2B5EF4-FFF2-40B4-BE49-F238E27FC236}">
                <a16:creationId xmlns:a16="http://schemas.microsoft.com/office/drawing/2014/main" id="{15EE2B1C-92AE-445F-A94E-0A274232BD17}"/>
              </a:ext>
            </a:extLst>
          </p:cNvPr>
          <p:cNvSpPr/>
          <p:nvPr/>
        </p:nvSpPr>
        <p:spPr>
          <a:xfrm rot="10800000">
            <a:off x="2172217" y="2149596"/>
            <a:ext cx="4475810" cy="726686"/>
          </a:xfrm>
          <a:prstGeom prst="bentUpArrow">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2797DF0-7985-4E3A-9050-E7FC27612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83" y="2916684"/>
            <a:ext cx="2954337" cy="3009338"/>
          </a:xfrm>
          <a:prstGeom prst="rect">
            <a:avLst/>
          </a:prstGeom>
        </p:spPr>
      </p:pic>
      <p:pic>
        <p:nvPicPr>
          <p:cNvPr id="16" name="Picture 15">
            <a:extLst>
              <a:ext uri="{FF2B5EF4-FFF2-40B4-BE49-F238E27FC236}">
                <a16:creationId xmlns:a16="http://schemas.microsoft.com/office/drawing/2014/main" id="{394CD2F4-56C8-4A82-833E-9ADF061517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1058" y="3297049"/>
            <a:ext cx="3365077" cy="3421068"/>
          </a:xfrm>
          <a:prstGeom prst="rect">
            <a:avLst/>
          </a:prstGeom>
        </p:spPr>
      </p:pic>
      <p:sp>
        <p:nvSpPr>
          <p:cNvPr id="17" name="Rectangle 16">
            <a:extLst>
              <a:ext uri="{FF2B5EF4-FFF2-40B4-BE49-F238E27FC236}">
                <a16:creationId xmlns:a16="http://schemas.microsoft.com/office/drawing/2014/main" id="{E1982D63-E3C1-4389-B178-CB3861DEF229}"/>
              </a:ext>
            </a:extLst>
          </p:cNvPr>
          <p:cNvSpPr/>
          <p:nvPr/>
        </p:nvSpPr>
        <p:spPr>
          <a:xfrm>
            <a:off x="8766912" y="4196739"/>
            <a:ext cx="448505" cy="449229"/>
          </a:xfrm>
          <a:prstGeom prst="rect">
            <a:avLst/>
          </a:prstGeom>
          <a:noFill/>
          <a:ln w="285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Bent-Up 17">
            <a:extLst>
              <a:ext uri="{FF2B5EF4-FFF2-40B4-BE49-F238E27FC236}">
                <a16:creationId xmlns:a16="http://schemas.microsoft.com/office/drawing/2014/main" id="{0B8EE67F-C3FA-41E5-AFEE-5A2E31FC9E38}"/>
              </a:ext>
            </a:extLst>
          </p:cNvPr>
          <p:cNvSpPr/>
          <p:nvPr/>
        </p:nvSpPr>
        <p:spPr>
          <a:xfrm rot="5400000" flipV="1">
            <a:off x="7845663" y="4206440"/>
            <a:ext cx="810964" cy="1690019"/>
          </a:xfrm>
          <a:prstGeom prst="bentUpArrow">
            <a:avLst>
              <a:gd name="adj1" fmla="val 25000"/>
              <a:gd name="adj2" fmla="val 26904"/>
              <a:gd name="adj3" fmla="val 25000"/>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0226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85ED8-AABD-43D4-9EB5-779BF22C5F6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5F9A1F-62F1-4D15-A4E2-E18FC83DEB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2996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B16D-69F9-4AE8-A78E-CA278BB195D0}"/>
              </a:ext>
            </a:extLst>
          </p:cNvPr>
          <p:cNvSpPr>
            <a:spLocks noGrp="1"/>
          </p:cNvSpPr>
          <p:nvPr>
            <p:ph type="title"/>
          </p:nvPr>
        </p:nvSpPr>
        <p:spPr/>
        <p:txBody>
          <a:bodyPr/>
          <a:lstStyle/>
          <a:p>
            <a:r>
              <a:rPr lang="en-US" dirty="0"/>
              <a:t>The Human Genome</a:t>
            </a:r>
          </a:p>
        </p:txBody>
      </p:sp>
      <p:sp>
        <p:nvSpPr>
          <p:cNvPr id="3" name="Content Placeholder 2">
            <a:extLst>
              <a:ext uri="{FF2B5EF4-FFF2-40B4-BE49-F238E27FC236}">
                <a16:creationId xmlns:a16="http://schemas.microsoft.com/office/drawing/2014/main" id="{76EF3E91-5C20-4BD3-A5B6-5BA777FD8CB0}"/>
              </a:ext>
            </a:extLst>
          </p:cNvPr>
          <p:cNvSpPr>
            <a:spLocks noGrp="1"/>
          </p:cNvSpPr>
          <p:nvPr>
            <p:ph idx="1"/>
          </p:nvPr>
        </p:nvSpPr>
        <p:spPr>
          <a:xfrm>
            <a:off x="838200" y="1825625"/>
            <a:ext cx="5257800" cy="4351338"/>
          </a:xfrm>
        </p:spPr>
        <p:txBody>
          <a:bodyPr/>
          <a:lstStyle/>
          <a:p>
            <a:r>
              <a:rPr lang="en-US" dirty="0"/>
              <a:t>The genome is composed of 22 pairs of autosomal chromosomes</a:t>
            </a:r>
          </a:p>
          <a:p>
            <a:pPr marL="0" indent="0">
              <a:buNone/>
            </a:pPr>
            <a:endParaRPr lang="en-US" dirty="0"/>
          </a:p>
          <a:p>
            <a:r>
              <a:rPr lang="en-US" dirty="0"/>
              <a:t>Composed of approximately 3 billion base pairs (A/T/C/G)</a:t>
            </a:r>
          </a:p>
          <a:p>
            <a:pPr marL="0" indent="0">
              <a:buNone/>
            </a:pPr>
            <a:endParaRPr lang="en-US" dirty="0"/>
          </a:p>
          <a:p>
            <a:r>
              <a:rPr lang="en-US" dirty="0"/>
              <a:t>DNA must create compact loops to fit inside the nucleus of a cell</a:t>
            </a:r>
          </a:p>
          <a:p>
            <a:endParaRPr lang="en-US" dirty="0"/>
          </a:p>
          <a:p>
            <a:endParaRPr lang="en-US" dirty="0"/>
          </a:p>
        </p:txBody>
      </p:sp>
      <p:pic>
        <p:nvPicPr>
          <p:cNvPr id="7" name="Picture 6">
            <a:extLst>
              <a:ext uri="{FF2B5EF4-FFF2-40B4-BE49-F238E27FC236}">
                <a16:creationId xmlns:a16="http://schemas.microsoft.com/office/drawing/2014/main" id="{2990C3BA-9072-4E38-8947-E04EF6729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157" y="1027906"/>
            <a:ext cx="3315950" cy="3315950"/>
          </a:xfrm>
          <a:prstGeom prst="rect">
            <a:avLst/>
          </a:prstGeom>
        </p:spPr>
      </p:pic>
      <p:pic>
        <p:nvPicPr>
          <p:cNvPr id="9" name="Picture 8">
            <a:extLst>
              <a:ext uri="{FF2B5EF4-FFF2-40B4-BE49-F238E27FC236}">
                <a16:creationId xmlns:a16="http://schemas.microsoft.com/office/drawing/2014/main" id="{7635E9F7-A7C7-4045-9002-3808EA0E9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157" y="4365547"/>
            <a:ext cx="3315950" cy="2127328"/>
          </a:xfrm>
          <a:prstGeom prst="rect">
            <a:avLst/>
          </a:prstGeom>
        </p:spPr>
      </p:pic>
    </p:spTree>
    <p:extLst>
      <p:ext uri="{BB962C8B-B14F-4D97-AF65-F5344CB8AC3E}">
        <p14:creationId xmlns:p14="http://schemas.microsoft.com/office/powerpoint/2010/main" val="2772086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D3E8-7B2E-427C-8B9D-BC516AD9ADBE}"/>
              </a:ext>
            </a:extLst>
          </p:cNvPr>
          <p:cNvSpPr>
            <a:spLocks noGrp="1"/>
          </p:cNvSpPr>
          <p:nvPr>
            <p:ph type="title"/>
          </p:nvPr>
        </p:nvSpPr>
        <p:spPr/>
        <p:txBody>
          <a:bodyPr/>
          <a:lstStyle/>
          <a:p>
            <a:r>
              <a:rPr lang="en-US" dirty="0"/>
              <a:t>Epigenomic Annotations</a:t>
            </a:r>
          </a:p>
        </p:txBody>
      </p:sp>
      <p:sp>
        <p:nvSpPr>
          <p:cNvPr id="3" name="Content Placeholder 2">
            <a:extLst>
              <a:ext uri="{FF2B5EF4-FFF2-40B4-BE49-F238E27FC236}">
                <a16:creationId xmlns:a16="http://schemas.microsoft.com/office/drawing/2014/main" id="{D59BBFB3-C52A-4AA9-8764-1F842074AF5D}"/>
              </a:ext>
            </a:extLst>
          </p:cNvPr>
          <p:cNvSpPr>
            <a:spLocks noGrp="1"/>
          </p:cNvSpPr>
          <p:nvPr>
            <p:ph idx="1"/>
          </p:nvPr>
        </p:nvSpPr>
        <p:spPr/>
        <p:txBody>
          <a:bodyPr>
            <a:normAutofit fontScale="92500" lnSpcReduction="10000"/>
          </a:bodyPr>
          <a:lstStyle/>
          <a:p>
            <a:r>
              <a:rPr lang="en-US" dirty="0"/>
              <a:t>Protein coding genes only account for about 1% of the DNA sequences in the human genome.</a:t>
            </a:r>
          </a:p>
          <a:p>
            <a:pPr marL="0" indent="0">
              <a:buNone/>
            </a:pPr>
            <a:endParaRPr lang="en-US" dirty="0"/>
          </a:p>
          <a:p>
            <a:r>
              <a:rPr lang="en-US" dirty="0"/>
              <a:t>Epigenomic maps are the set of sequences that account for a variety of modifications on the genetic material of a cell</a:t>
            </a:r>
          </a:p>
          <a:p>
            <a:pPr marL="0" indent="0">
              <a:buNone/>
            </a:pPr>
            <a:endParaRPr lang="en-US" dirty="0"/>
          </a:p>
          <a:p>
            <a:r>
              <a:rPr lang="en-US" dirty="0"/>
              <a:t>They provide an opportunity to identify and understand how chromosomal structures act throughout the other 99% of the genome</a:t>
            </a:r>
          </a:p>
          <a:p>
            <a:pPr marL="0" indent="0">
              <a:buNone/>
            </a:pPr>
            <a:endParaRPr lang="en-US" dirty="0"/>
          </a:p>
          <a:p>
            <a:r>
              <a:rPr lang="en-US" dirty="0"/>
              <a:t>Consists of chromatin states, histone modifications, transcription factor binding sites, </a:t>
            </a:r>
            <a:r>
              <a:rPr lang="en-US" dirty="0" err="1"/>
              <a:t>DNAse</a:t>
            </a:r>
            <a:r>
              <a:rPr lang="en-US" dirty="0"/>
              <a:t> I hypersensitive sites, etc.</a:t>
            </a:r>
          </a:p>
        </p:txBody>
      </p:sp>
    </p:spTree>
    <p:extLst>
      <p:ext uri="{BB962C8B-B14F-4D97-AF65-F5344CB8AC3E}">
        <p14:creationId xmlns:p14="http://schemas.microsoft.com/office/powerpoint/2010/main" val="78054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89167-577C-4A1E-A277-61DF749FF6F5}"/>
              </a:ext>
            </a:extLst>
          </p:cNvPr>
          <p:cNvSpPr>
            <a:spLocks noGrp="1"/>
          </p:cNvSpPr>
          <p:nvPr>
            <p:ph type="title"/>
          </p:nvPr>
        </p:nvSpPr>
        <p:spPr/>
        <p:txBody>
          <a:bodyPr/>
          <a:lstStyle/>
          <a:p>
            <a:r>
              <a:rPr lang="en-US" dirty="0"/>
              <a:t>Chromatin mapping technologies</a:t>
            </a:r>
          </a:p>
        </p:txBody>
      </p:sp>
      <p:sp>
        <p:nvSpPr>
          <p:cNvPr id="3" name="Content Placeholder 2">
            <a:extLst>
              <a:ext uri="{FF2B5EF4-FFF2-40B4-BE49-F238E27FC236}">
                <a16:creationId xmlns:a16="http://schemas.microsoft.com/office/drawing/2014/main" id="{09A2EF3C-ED73-4DCC-9363-1B44C7B5F8F6}"/>
              </a:ext>
            </a:extLst>
          </p:cNvPr>
          <p:cNvSpPr>
            <a:spLocks noGrp="1"/>
          </p:cNvSpPr>
          <p:nvPr>
            <p:ph idx="1"/>
          </p:nvPr>
        </p:nvSpPr>
        <p:spPr>
          <a:xfrm>
            <a:off x="838200" y="1825625"/>
            <a:ext cx="5257800" cy="4351338"/>
          </a:xfrm>
        </p:spPr>
        <p:txBody>
          <a:bodyPr/>
          <a:lstStyle/>
          <a:p>
            <a:r>
              <a:rPr lang="en-US" dirty="0" err="1"/>
              <a:t>ChIP</a:t>
            </a:r>
            <a:r>
              <a:rPr lang="en-US" dirty="0"/>
              <a:t>-sequencing (</a:t>
            </a:r>
            <a:r>
              <a:rPr lang="en-US" dirty="0" err="1"/>
              <a:t>ChIP</a:t>
            </a:r>
            <a:r>
              <a:rPr lang="en-US" dirty="0"/>
              <a:t>-Seq)</a:t>
            </a:r>
          </a:p>
          <a:p>
            <a:pPr marL="0" indent="0">
              <a:buNone/>
            </a:pPr>
            <a:endParaRPr lang="en-US" dirty="0"/>
          </a:p>
          <a:p>
            <a:pPr marL="460375"/>
            <a:r>
              <a:rPr lang="en-US" sz="2400" dirty="0"/>
              <a:t>Combines chromatin immunoprecipitation (</a:t>
            </a:r>
            <a:r>
              <a:rPr lang="en-US" sz="2400" dirty="0" err="1"/>
              <a:t>ChIP</a:t>
            </a:r>
            <a:r>
              <a:rPr lang="en-US" sz="2400" dirty="0"/>
              <a:t>) with massively parallel DNA sequencing </a:t>
            </a:r>
          </a:p>
          <a:p>
            <a:pPr marL="231775" indent="0">
              <a:buNone/>
            </a:pPr>
            <a:endParaRPr lang="en-US" sz="2400" dirty="0"/>
          </a:p>
          <a:p>
            <a:pPr marL="460375"/>
            <a:r>
              <a:rPr lang="en-US" sz="2400" dirty="0"/>
              <a:t>Determines how transcription factors and other chromatin-associated proteins influence phenotype-affecting mechanisms</a:t>
            </a:r>
          </a:p>
          <a:p>
            <a:endParaRPr lang="en-US" dirty="0"/>
          </a:p>
        </p:txBody>
      </p:sp>
      <p:pic>
        <p:nvPicPr>
          <p:cNvPr id="5" name="Picture 4">
            <a:extLst>
              <a:ext uri="{FF2B5EF4-FFF2-40B4-BE49-F238E27FC236}">
                <a16:creationId xmlns:a16="http://schemas.microsoft.com/office/drawing/2014/main" id="{3CC0036A-BB1C-4838-9E57-5838F6D0A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1623" y="1825625"/>
            <a:ext cx="5182177" cy="4351338"/>
          </a:xfrm>
          <a:prstGeom prst="rect">
            <a:avLst/>
          </a:prstGeom>
        </p:spPr>
      </p:pic>
    </p:spTree>
    <p:extLst>
      <p:ext uri="{BB962C8B-B14F-4D97-AF65-F5344CB8AC3E}">
        <p14:creationId xmlns:p14="http://schemas.microsoft.com/office/powerpoint/2010/main" val="1358869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7B51A-46D5-4F4A-8B96-DA6FC4F9DCAF}"/>
              </a:ext>
            </a:extLst>
          </p:cNvPr>
          <p:cNvSpPr>
            <a:spLocks noGrp="1"/>
          </p:cNvSpPr>
          <p:nvPr>
            <p:ph type="title"/>
          </p:nvPr>
        </p:nvSpPr>
        <p:spPr/>
        <p:txBody>
          <a:bodyPr/>
          <a:lstStyle/>
          <a:p>
            <a:r>
              <a:rPr lang="en-US" dirty="0"/>
              <a:t>Chromatin mapping technologies </a:t>
            </a:r>
          </a:p>
        </p:txBody>
      </p:sp>
      <p:sp>
        <p:nvSpPr>
          <p:cNvPr id="3" name="Content Placeholder 2">
            <a:extLst>
              <a:ext uri="{FF2B5EF4-FFF2-40B4-BE49-F238E27FC236}">
                <a16:creationId xmlns:a16="http://schemas.microsoft.com/office/drawing/2014/main" id="{2BD5F40A-362C-498F-87F6-999E0B24ABA1}"/>
              </a:ext>
            </a:extLst>
          </p:cNvPr>
          <p:cNvSpPr>
            <a:spLocks noGrp="1"/>
          </p:cNvSpPr>
          <p:nvPr>
            <p:ph idx="1"/>
          </p:nvPr>
        </p:nvSpPr>
        <p:spPr>
          <a:xfrm>
            <a:off x="838200" y="1825625"/>
            <a:ext cx="5257800" cy="4351338"/>
          </a:xfrm>
        </p:spPr>
        <p:txBody>
          <a:bodyPr>
            <a:normAutofit lnSpcReduction="10000"/>
          </a:bodyPr>
          <a:lstStyle/>
          <a:p>
            <a:r>
              <a:rPr lang="en-US" dirty="0"/>
              <a:t>Chromosome conformation capture techniques</a:t>
            </a:r>
          </a:p>
          <a:p>
            <a:pPr marL="0" indent="0">
              <a:buNone/>
            </a:pPr>
            <a:endParaRPr lang="en-US" dirty="0"/>
          </a:p>
          <a:p>
            <a:pPr marL="460375"/>
            <a:r>
              <a:rPr lang="en-US" sz="2400" dirty="0"/>
              <a:t>A set of molecular biology methods used to analyze the spatial organization of chromatin in a cell.</a:t>
            </a:r>
          </a:p>
          <a:p>
            <a:pPr marL="231775" indent="0">
              <a:buNone/>
            </a:pPr>
            <a:r>
              <a:rPr lang="en-US" sz="2400" dirty="0"/>
              <a:t> </a:t>
            </a:r>
          </a:p>
          <a:p>
            <a:pPr marL="460375"/>
            <a:r>
              <a:rPr lang="en-US" sz="2400" dirty="0"/>
              <a:t>Quantify the number of interactions between genomic loci that are nearby in 3-D space, but may be separated by many nucleotides in the linear genome</a:t>
            </a:r>
          </a:p>
          <a:p>
            <a:endParaRPr lang="en-US" dirty="0"/>
          </a:p>
        </p:txBody>
      </p:sp>
      <p:pic>
        <p:nvPicPr>
          <p:cNvPr id="7" name="Picture 6">
            <a:extLst>
              <a:ext uri="{FF2B5EF4-FFF2-40B4-BE49-F238E27FC236}">
                <a16:creationId xmlns:a16="http://schemas.microsoft.com/office/drawing/2014/main" id="{47210A67-A9C6-4EF1-8048-F9E9E3D8E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131" y="1690375"/>
            <a:ext cx="4671669" cy="4621838"/>
          </a:xfrm>
          <a:prstGeom prst="rect">
            <a:avLst/>
          </a:prstGeom>
        </p:spPr>
      </p:pic>
    </p:spTree>
    <p:extLst>
      <p:ext uri="{BB962C8B-B14F-4D97-AF65-F5344CB8AC3E}">
        <p14:creationId xmlns:p14="http://schemas.microsoft.com/office/powerpoint/2010/main" val="754817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AE23C-5325-4BF6-A5D7-500193DCA9B4}"/>
              </a:ext>
            </a:extLst>
          </p:cNvPr>
          <p:cNvSpPr>
            <a:spLocks noGrp="1"/>
          </p:cNvSpPr>
          <p:nvPr>
            <p:ph type="title"/>
          </p:nvPr>
        </p:nvSpPr>
        <p:spPr/>
        <p:txBody>
          <a:bodyPr/>
          <a:lstStyle/>
          <a:p>
            <a:r>
              <a:rPr lang="en-US" dirty="0"/>
              <a:t>Topologically Associating Domains</a:t>
            </a:r>
          </a:p>
        </p:txBody>
      </p:sp>
      <p:sp>
        <p:nvSpPr>
          <p:cNvPr id="3" name="Content Placeholder 2">
            <a:extLst>
              <a:ext uri="{FF2B5EF4-FFF2-40B4-BE49-F238E27FC236}">
                <a16:creationId xmlns:a16="http://schemas.microsoft.com/office/drawing/2014/main" id="{8A20DE24-EF25-4E85-BCF0-244AD012CE4D}"/>
              </a:ext>
            </a:extLst>
          </p:cNvPr>
          <p:cNvSpPr>
            <a:spLocks noGrp="1"/>
          </p:cNvSpPr>
          <p:nvPr>
            <p:ph idx="1"/>
          </p:nvPr>
        </p:nvSpPr>
        <p:spPr>
          <a:xfrm>
            <a:off x="838200" y="1825625"/>
            <a:ext cx="5257800" cy="4351338"/>
          </a:xfrm>
        </p:spPr>
        <p:txBody>
          <a:bodyPr/>
          <a:lstStyle/>
          <a:p>
            <a:r>
              <a:rPr lang="en-US" dirty="0"/>
              <a:t>Hi-C sequencing technologies have shown that the genome is tightly compacted into distinct compartments termed topologically associating domains (TADs)</a:t>
            </a:r>
          </a:p>
          <a:p>
            <a:endParaRPr lang="en-US" dirty="0"/>
          </a:p>
        </p:txBody>
      </p:sp>
      <p:pic>
        <p:nvPicPr>
          <p:cNvPr id="8" name="Picture 7">
            <a:extLst>
              <a:ext uri="{FF2B5EF4-FFF2-40B4-BE49-F238E27FC236}">
                <a16:creationId xmlns:a16="http://schemas.microsoft.com/office/drawing/2014/main" id="{172A137D-3670-4E55-9788-0B793A985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1576" y="1692988"/>
            <a:ext cx="4712224" cy="4483975"/>
          </a:xfrm>
          <a:prstGeom prst="rect">
            <a:avLst/>
          </a:prstGeom>
        </p:spPr>
      </p:pic>
    </p:spTree>
    <p:extLst>
      <p:ext uri="{BB962C8B-B14F-4D97-AF65-F5344CB8AC3E}">
        <p14:creationId xmlns:p14="http://schemas.microsoft.com/office/powerpoint/2010/main" val="3213894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22E08-E2CA-441C-97AA-68AC1AF06AB4}"/>
              </a:ext>
            </a:extLst>
          </p:cNvPr>
          <p:cNvSpPr>
            <a:spLocks noGrp="1"/>
          </p:cNvSpPr>
          <p:nvPr>
            <p:ph type="title"/>
          </p:nvPr>
        </p:nvSpPr>
        <p:spPr/>
        <p:txBody>
          <a:bodyPr/>
          <a:lstStyle/>
          <a:p>
            <a:r>
              <a:rPr lang="en-US" dirty="0"/>
              <a:t>TAD Calling Algorithms</a:t>
            </a:r>
          </a:p>
        </p:txBody>
      </p:sp>
      <p:pic>
        <p:nvPicPr>
          <p:cNvPr id="5" name="Picture 4">
            <a:extLst>
              <a:ext uri="{FF2B5EF4-FFF2-40B4-BE49-F238E27FC236}">
                <a16:creationId xmlns:a16="http://schemas.microsoft.com/office/drawing/2014/main" id="{9C05BAD6-9863-4BBD-990D-FAC87B8FA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5" y="1764929"/>
            <a:ext cx="11888230" cy="4523624"/>
          </a:xfrm>
          <a:prstGeom prst="rect">
            <a:avLst/>
          </a:prstGeom>
        </p:spPr>
      </p:pic>
    </p:spTree>
    <p:extLst>
      <p:ext uri="{BB962C8B-B14F-4D97-AF65-F5344CB8AC3E}">
        <p14:creationId xmlns:p14="http://schemas.microsoft.com/office/powerpoint/2010/main" val="2032085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47AFC-00C1-4702-9BF3-40851E41D32E}"/>
              </a:ext>
            </a:extLst>
          </p:cNvPr>
          <p:cNvSpPr>
            <a:spLocks noGrp="1"/>
          </p:cNvSpPr>
          <p:nvPr>
            <p:ph type="title"/>
          </p:nvPr>
        </p:nvSpPr>
        <p:spPr/>
        <p:txBody>
          <a:bodyPr/>
          <a:lstStyle/>
          <a:p>
            <a:r>
              <a:rPr lang="en-US" dirty="0"/>
              <a:t>Characteristics of TADs</a:t>
            </a:r>
          </a:p>
        </p:txBody>
      </p:sp>
      <p:sp>
        <p:nvSpPr>
          <p:cNvPr id="3" name="Content Placeholder 2">
            <a:extLst>
              <a:ext uri="{FF2B5EF4-FFF2-40B4-BE49-F238E27FC236}">
                <a16:creationId xmlns:a16="http://schemas.microsoft.com/office/drawing/2014/main" id="{6490F751-BE99-4EF8-83BC-625CBC2194ED}"/>
              </a:ext>
            </a:extLst>
          </p:cNvPr>
          <p:cNvSpPr>
            <a:spLocks noGrp="1"/>
          </p:cNvSpPr>
          <p:nvPr>
            <p:ph idx="1"/>
          </p:nvPr>
        </p:nvSpPr>
        <p:spPr>
          <a:xfrm>
            <a:off x="838200" y="1825625"/>
            <a:ext cx="5257800" cy="4351338"/>
          </a:xfrm>
        </p:spPr>
        <p:txBody>
          <a:bodyPr>
            <a:normAutofit/>
          </a:bodyPr>
          <a:lstStyle/>
          <a:p>
            <a:r>
              <a:rPr lang="en-US" dirty="0"/>
              <a:t>More info</a:t>
            </a:r>
          </a:p>
        </p:txBody>
      </p:sp>
    </p:spTree>
    <p:extLst>
      <p:ext uri="{BB962C8B-B14F-4D97-AF65-F5344CB8AC3E}">
        <p14:creationId xmlns:p14="http://schemas.microsoft.com/office/powerpoint/2010/main" val="22286499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TotalTime>
  <Words>781</Words>
  <Application>Microsoft Office PowerPoint</Application>
  <PresentationFormat>Widescreen</PresentationFormat>
  <Paragraphs>111</Paragraphs>
  <Slides>29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Computational Prediction of Boundaries of 3D Genomic Domains in Class Imbalance Settings</vt:lpstr>
      <vt:lpstr>Outline</vt:lpstr>
      <vt:lpstr>The Human Genome</vt:lpstr>
      <vt:lpstr>Epigenomic Annotations</vt:lpstr>
      <vt:lpstr>Chromatin mapping technologies</vt:lpstr>
      <vt:lpstr>Chromatin mapping technologies </vt:lpstr>
      <vt:lpstr>Topologically Associating Domains</vt:lpstr>
      <vt:lpstr>TAD Calling Algorithms</vt:lpstr>
      <vt:lpstr>Characteristics of TADs</vt:lpstr>
      <vt:lpstr>Relating TADs to epigenomic annotations</vt:lpstr>
      <vt:lpstr>Using epigenomic annotations to predict TAD formation </vt:lpstr>
      <vt:lpstr>Domain Data Source</vt:lpstr>
      <vt:lpstr>Genomic Annotation Data Source</vt:lpstr>
      <vt:lpstr>Model Construction: Establishing the response</vt:lpstr>
      <vt:lpstr>Model Construction: Re-sampling Techniques</vt:lpstr>
      <vt:lpstr>Model Construction: Re-sampling Techniques</vt:lpstr>
      <vt:lpstr>Model Construction: Re-sampling Techniques</vt:lpstr>
      <vt:lpstr>Model Construction: Re-sampling Techniques</vt:lpstr>
      <vt:lpstr>Model Construction: Feature engineering</vt:lpstr>
      <vt:lpstr>Model Construction: Predictor Types</vt:lpstr>
      <vt:lpstr>Model Construction: Predictor Types</vt:lpstr>
      <vt:lpstr>Model Construction: Predictor Types</vt:lpstr>
      <vt:lpstr>Ensemble Framework</vt:lpstr>
      <vt:lpstr>Predicting TAD Boundary Formation</vt:lpstr>
      <vt:lpstr>Final Model Assessment and Performance</vt:lpstr>
      <vt:lpstr>Complete ensemble comparisons</vt:lpstr>
      <vt:lpstr>Imbalance Ratios Remained Severe &amp; Consistent Across Resolutions</vt:lpstr>
      <vt:lpstr>High Correlations Imply Colocalized Annotations Around TAD Boundaries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Prediction of Boundaries of 3D Genomic Domains in Class Imbalance Settings</dc:title>
  <dc:creator>Spiro Stilianoudakis</dc:creator>
  <cp:lastModifiedBy>Spiro Stilianoudakis</cp:lastModifiedBy>
  <cp:revision>41</cp:revision>
  <dcterms:created xsi:type="dcterms:W3CDTF">2019-03-30T17:33:03Z</dcterms:created>
  <dcterms:modified xsi:type="dcterms:W3CDTF">2019-03-31T06:24:58Z</dcterms:modified>
</cp:coreProperties>
</file>